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68" r:id="rId2"/>
    <p:sldId id="265" r:id="rId3"/>
    <p:sldId id="256" r:id="rId4"/>
    <p:sldId id="273" r:id="rId5"/>
    <p:sldId id="266" r:id="rId6"/>
    <p:sldId id="260" r:id="rId7"/>
    <p:sldId id="261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64" r:id="rId16"/>
    <p:sldId id="272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7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E094D-7C7E-438C-AAF2-72ABDA5ADED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22FFCF2-D427-48D8-86EF-69CAD1947F58}">
      <dgm:prSet phldrT="[Tekst]"/>
      <dgm:spPr/>
      <dgm:t>
        <a:bodyPr/>
        <a:lstStyle/>
        <a:p>
          <a:pPr algn="ctr"/>
          <a:r>
            <a:rPr lang="pl-PL" dirty="0" smtClean="0"/>
            <a:t>Korzystne położenie geograficzne na głównych szlakach transportowych  o znaczeniu międzynarodowym, krajowym i regionalnym</a:t>
          </a:r>
          <a:endParaRPr lang="pl-PL" dirty="0"/>
        </a:p>
      </dgm:t>
    </dgm:pt>
    <dgm:pt modelId="{F58E6AB7-3CFF-4771-A477-77D83DA3571A}" type="parTrans" cxnId="{BE03ABE4-4AE7-47FE-B587-2074FE3D231B}">
      <dgm:prSet/>
      <dgm:spPr/>
      <dgm:t>
        <a:bodyPr/>
        <a:lstStyle/>
        <a:p>
          <a:endParaRPr lang="pl-PL"/>
        </a:p>
      </dgm:t>
    </dgm:pt>
    <dgm:pt modelId="{3C05EFD1-8ED1-4AAF-A3D2-5A182A7B26FC}" type="sibTrans" cxnId="{BE03ABE4-4AE7-47FE-B587-2074FE3D231B}">
      <dgm:prSet/>
      <dgm:spPr/>
      <dgm:t>
        <a:bodyPr/>
        <a:lstStyle/>
        <a:p>
          <a:endParaRPr lang="pl-PL"/>
        </a:p>
      </dgm:t>
    </dgm:pt>
    <dgm:pt modelId="{6BB17465-EDE0-47B2-A447-C7260901EAB9}">
      <dgm:prSet phldrT="[Tekst]"/>
      <dgm:spPr/>
      <dgm:t>
        <a:bodyPr/>
        <a:lstStyle/>
        <a:p>
          <a:r>
            <a:rPr lang="pl-PL" dirty="0" smtClean="0"/>
            <a:t> walory krajobrazowe, tereny zielone, bogate zasoby przyrodniczo naturalne, zasoby leśne</a:t>
          </a:r>
          <a:endParaRPr lang="pl-PL" dirty="0"/>
        </a:p>
      </dgm:t>
    </dgm:pt>
    <dgm:pt modelId="{D7359588-5BBF-4A5D-B43A-52224F86479F}" type="parTrans" cxnId="{963621B1-0712-4E12-96C7-096190F61FE5}">
      <dgm:prSet/>
      <dgm:spPr/>
      <dgm:t>
        <a:bodyPr/>
        <a:lstStyle/>
        <a:p>
          <a:endParaRPr lang="pl-PL"/>
        </a:p>
      </dgm:t>
    </dgm:pt>
    <dgm:pt modelId="{E784BA08-4B36-4BBC-A9BF-A4F797F8D60A}" type="sibTrans" cxnId="{963621B1-0712-4E12-96C7-096190F61FE5}">
      <dgm:prSet/>
      <dgm:spPr/>
      <dgm:t>
        <a:bodyPr/>
        <a:lstStyle/>
        <a:p>
          <a:endParaRPr lang="pl-PL"/>
        </a:p>
      </dgm:t>
    </dgm:pt>
    <dgm:pt modelId="{8774F85E-323A-4F15-AAFE-07FD959795CF}">
      <dgm:prSet phldrT="[Tekst]"/>
      <dgm:spPr/>
      <dgm:t>
        <a:bodyPr/>
        <a:lstStyle/>
        <a:p>
          <a:r>
            <a:rPr lang="pl-PL" dirty="0" smtClean="0"/>
            <a:t>Wielokulturowość, tradycje, zabytki </a:t>
          </a:r>
          <a:endParaRPr lang="pl-PL" dirty="0"/>
        </a:p>
      </dgm:t>
    </dgm:pt>
    <dgm:pt modelId="{7612D9CC-1E99-47C6-ADBD-83B2D82C5524}" type="parTrans" cxnId="{0ECAABBB-5324-4A58-BB24-6CAE0F7C350C}">
      <dgm:prSet/>
      <dgm:spPr/>
      <dgm:t>
        <a:bodyPr/>
        <a:lstStyle/>
        <a:p>
          <a:endParaRPr lang="pl-PL"/>
        </a:p>
      </dgm:t>
    </dgm:pt>
    <dgm:pt modelId="{5EA0B449-9E6F-44B3-BF7C-F48D57AB1164}" type="sibTrans" cxnId="{0ECAABBB-5324-4A58-BB24-6CAE0F7C350C}">
      <dgm:prSet/>
      <dgm:spPr/>
      <dgm:t>
        <a:bodyPr/>
        <a:lstStyle/>
        <a:p>
          <a:endParaRPr lang="pl-PL"/>
        </a:p>
      </dgm:t>
    </dgm:pt>
    <dgm:pt modelId="{BE5234F5-E8A5-41E2-B6A0-B6E7ACB86740}">
      <dgm:prSet phldrT="[Tekst]"/>
      <dgm:spPr/>
      <dgm:t>
        <a:bodyPr/>
        <a:lstStyle/>
        <a:p>
          <a:r>
            <a:rPr lang="pl-PL" dirty="0" smtClean="0"/>
            <a:t>dobrze rozwinięta sieć szkół</a:t>
          </a:r>
          <a:endParaRPr lang="pl-PL" dirty="0"/>
        </a:p>
      </dgm:t>
    </dgm:pt>
    <dgm:pt modelId="{A8B2CFBD-97AC-476E-9745-46B76ADBA701}" type="parTrans" cxnId="{154F8705-0BC8-4731-A8BF-15BADA341FCB}">
      <dgm:prSet/>
      <dgm:spPr/>
      <dgm:t>
        <a:bodyPr/>
        <a:lstStyle/>
        <a:p>
          <a:endParaRPr lang="pl-PL"/>
        </a:p>
      </dgm:t>
    </dgm:pt>
    <dgm:pt modelId="{EAD5231B-0BA0-4F77-994A-0534737041FD}" type="sibTrans" cxnId="{154F8705-0BC8-4731-A8BF-15BADA341FCB}">
      <dgm:prSet/>
      <dgm:spPr/>
      <dgm:t>
        <a:bodyPr/>
        <a:lstStyle/>
        <a:p>
          <a:endParaRPr lang="pl-PL"/>
        </a:p>
      </dgm:t>
    </dgm:pt>
    <dgm:pt modelId="{748F92CF-F31C-44B1-A3C2-A8F7188BD676}" type="pres">
      <dgm:prSet presAssocID="{56DE094D-7C7E-438C-AAF2-72ABDA5ADED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904ABDE-0AE7-4DDE-AD81-CC63195612BD}" type="pres">
      <dgm:prSet presAssocID="{56DE094D-7C7E-438C-AAF2-72ABDA5ADED9}" presName="diamond" presStyleLbl="bgShp" presStyleIdx="0" presStyleCnt="1" custScaleX="107376" custScale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50790A7-5265-4143-AE5B-B703186C4A00}" type="pres">
      <dgm:prSet presAssocID="{56DE094D-7C7E-438C-AAF2-72ABDA5ADED9}" presName="quad1" presStyleLbl="node1" presStyleIdx="0" presStyleCnt="4" custScaleX="287076" custLinFactX="-64491" custLinFactNeighborX="-100000" custLinFactNeighborY="-191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9B5D94-4188-4FBB-822D-0F42A8D4B207}" type="pres">
      <dgm:prSet presAssocID="{56DE094D-7C7E-438C-AAF2-72ABDA5ADED9}" presName="quad2" presStyleLbl="node1" presStyleIdx="1" presStyleCnt="4" custFlipHor="1" custScaleX="255290" custLinFactX="58038" custLinFactNeighborX="100000" custLinFactNeighborY="-242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B9B596-33D1-4707-BCFC-65C0D821408E}" type="pres">
      <dgm:prSet presAssocID="{56DE094D-7C7E-438C-AAF2-72ABDA5ADED9}" presName="quad3" presStyleLbl="node1" presStyleIdx="2" presStyleCnt="4" custScaleX="173895" custLinFactX="-60643" custLinFactNeighborX="-100000" custLinFactNeighborY="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06212F-1E23-4B11-B3B4-86F193130AE5}" type="pres">
      <dgm:prSet presAssocID="{56DE094D-7C7E-438C-AAF2-72ABDA5ADED9}" presName="quad4" presStyleLbl="node1" presStyleIdx="3" presStyleCnt="4" custScaleX="194480" custLinFactX="69278" custLinFactNeighborX="100000" custLinFactNeighborY="105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E03ABE4-4AE7-47FE-B587-2074FE3D231B}" srcId="{56DE094D-7C7E-438C-AAF2-72ABDA5ADED9}" destId="{722FFCF2-D427-48D8-86EF-69CAD1947F58}" srcOrd="0" destOrd="0" parTransId="{F58E6AB7-3CFF-4771-A477-77D83DA3571A}" sibTransId="{3C05EFD1-8ED1-4AAF-A3D2-5A182A7B26FC}"/>
    <dgm:cxn modelId="{963621B1-0712-4E12-96C7-096190F61FE5}" srcId="{56DE094D-7C7E-438C-AAF2-72ABDA5ADED9}" destId="{6BB17465-EDE0-47B2-A447-C7260901EAB9}" srcOrd="1" destOrd="0" parTransId="{D7359588-5BBF-4A5D-B43A-52224F86479F}" sibTransId="{E784BA08-4B36-4BBC-A9BF-A4F797F8D60A}"/>
    <dgm:cxn modelId="{154F8705-0BC8-4731-A8BF-15BADA341FCB}" srcId="{56DE094D-7C7E-438C-AAF2-72ABDA5ADED9}" destId="{BE5234F5-E8A5-41E2-B6A0-B6E7ACB86740}" srcOrd="3" destOrd="0" parTransId="{A8B2CFBD-97AC-476E-9745-46B76ADBA701}" sibTransId="{EAD5231B-0BA0-4F77-994A-0534737041FD}"/>
    <dgm:cxn modelId="{7F90A492-9801-4A83-B7AF-3F678F626F6D}" type="presOf" srcId="{722FFCF2-D427-48D8-86EF-69CAD1947F58}" destId="{D50790A7-5265-4143-AE5B-B703186C4A00}" srcOrd="0" destOrd="0" presId="urn:microsoft.com/office/officeart/2005/8/layout/matrix3"/>
    <dgm:cxn modelId="{0ECAABBB-5324-4A58-BB24-6CAE0F7C350C}" srcId="{56DE094D-7C7E-438C-AAF2-72ABDA5ADED9}" destId="{8774F85E-323A-4F15-AAFE-07FD959795CF}" srcOrd="2" destOrd="0" parTransId="{7612D9CC-1E99-47C6-ADBD-83B2D82C5524}" sibTransId="{5EA0B449-9E6F-44B3-BF7C-F48D57AB1164}"/>
    <dgm:cxn modelId="{C4A72505-C849-4966-987F-8C72C5335651}" type="presOf" srcId="{BE5234F5-E8A5-41E2-B6A0-B6E7ACB86740}" destId="{5806212F-1E23-4B11-B3B4-86F193130AE5}" srcOrd="0" destOrd="0" presId="urn:microsoft.com/office/officeart/2005/8/layout/matrix3"/>
    <dgm:cxn modelId="{1B71EDFE-8877-4EEB-B1A5-89E78D8CB08E}" type="presOf" srcId="{56DE094D-7C7E-438C-AAF2-72ABDA5ADED9}" destId="{748F92CF-F31C-44B1-A3C2-A8F7188BD676}" srcOrd="0" destOrd="0" presId="urn:microsoft.com/office/officeart/2005/8/layout/matrix3"/>
    <dgm:cxn modelId="{DE04828C-9BAE-453B-8421-453B124208F0}" type="presOf" srcId="{8774F85E-323A-4F15-AAFE-07FD959795CF}" destId="{83B9B596-33D1-4707-BCFC-65C0D821408E}" srcOrd="0" destOrd="0" presId="urn:microsoft.com/office/officeart/2005/8/layout/matrix3"/>
    <dgm:cxn modelId="{B3FC3424-C04A-4F9C-BDEC-F9436F715682}" type="presOf" srcId="{6BB17465-EDE0-47B2-A447-C7260901EAB9}" destId="{BE9B5D94-4188-4FBB-822D-0F42A8D4B207}" srcOrd="0" destOrd="0" presId="urn:microsoft.com/office/officeart/2005/8/layout/matrix3"/>
    <dgm:cxn modelId="{F1905532-4C9E-48AA-B35D-71701FD939D8}" type="presParOf" srcId="{748F92CF-F31C-44B1-A3C2-A8F7188BD676}" destId="{6904ABDE-0AE7-4DDE-AD81-CC63195612BD}" srcOrd="0" destOrd="0" presId="urn:microsoft.com/office/officeart/2005/8/layout/matrix3"/>
    <dgm:cxn modelId="{556107F0-7BE9-4248-9054-3DE3DCCE72C3}" type="presParOf" srcId="{748F92CF-F31C-44B1-A3C2-A8F7188BD676}" destId="{D50790A7-5265-4143-AE5B-B703186C4A00}" srcOrd="1" destOrd="0" presId="urn:microsoft.com/office/officeart/2005/8/layout/matrix3"/>
    <dgm:cxn modelId="{31C4FA92-828D-4D51-B664-759898F2819E}" type="presParOf" srcId="{748F92CF-F31C-44B1-A3C2-A8F7188BD676}" destId="{BE9B5D94-4188-4FBB-822D-0F42A8D4B207}" srcOrd="2" destOrd="0" presId="urn:microsoft.com/office/officeart/2005/8/layout/matrix3"/>
    <dgm:cxn modelId="{416325E4-DE4D-45C8-AC5C-0346747B386D}" type="presParOf" srcId="{748F92CF-F31C-44B1-A3C2-A8F7188BD676}" destId="{83B9B596-33D1-4707-BCFC-65C0D821408E}" srcOrd="3" destOrd="0" presId="urn:microsoft.com/office/officeart/2005/8/layout/matrix3"/>
    <dgm:cxn modelId="{653223AB-F264-49E0-AECF-58FE73546BCA}" type="presParOf" srcId="{748F92CF-F31C-44B1-A3C2-A8F7188BD676}" destId="{5806212F-1E23-4B11-B3B4-86F193130A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23496B-3F77-4EB4-B37F-A9773C13A1E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6EAFD2F-E6D8-40B0-A879-F42F6D6273FF}">
      <dgm:prSet phldrT="[Tekst]" custT="1"/>
      <dgm:spPr/>
      <dgm:t>
        <a:bodyPr/>
        <a:lstStyle/>
        <a:p>
          <a:r>
            <a:rPr lang="pl-PL" sz="1800" dirty="0" smtClean="0"/>
            <a:t>Słabo rozwinięte budownictwo mieszkaniowe  </a:t>
          </a:r>
          <a:endParaRPr lang="pl-PL" sz="1800" dirty="0"/>
        </a:p>
      </dgm:t>
    </dgm:pt>
    <dgm:pt modelId="{4FF6979D-8B02-451C-AEC4-5558505E7F6A}" type="parTrans" cxnId="{179AB0C2-60E8-420A-A9CB-11B48C29F25F}">
      <dgm:prSet/>
      <dgm:spPr/>
      <dgm:t>
        <a:bodyPr/>
        <a:lstStyle/>
        <a:p>
          <a:endParaRPr lang="pl-PL"/>
        </a:p>
      </dgm:t>
    </dgm:pt>
    <dgm:pt modelId="{7C0070F8-2223-4CC9-95A6-F1D0CAA6D8A4}" type="sibTrans" cxnId="{179AB0C2-60E8-420A-A9CB-11B48C29F25F}">
      <dgm:prSet/>
      <dgm:spPr/>
      <dgm:t>
        <a:bodyPr/>
        <a:lstStyle/>
        <a:p>
          <a:endParaRPr lang="pl-PL"/>
        </a:p>
      </dgm:t>
    </dgm:pt>
    <dgm:pt modelId="{C7E45EBC-D507-4296-9E50-B0C8F5D24AAB}">
      <dgm:prSet phldrT="[Tekst]"/>
      <dgm:spPr/>
      <dgm:t>
        <a:bodyPr/>
        <a:lstStyle/>
        <a:p>
          <a:r>
            <a:rPr lang="pl-PL" dirty="0" smtClean="0"/>
            <a:t>Niski udział przedsiębiorców przy dostosowaniu kształcenia zawodowego do potrzeb rynku pracy </a:t>
          </a:r>
          <a:endParaRPr lang="pl-PL" dirty="0"/>
        </a:p>
      </dgm:t>
    </dgm:pt>
    <dgm:pt modelId="{F085AD41-D394-4FEE-8CC0-3D1E69C19B38}" type="parTrans" cxnId="{117E634A-D005-4378-B1D0-DFFA2230E6D1}">
      <dgm:prSet/>
      <dgm:spPr/>
      <dgm:t>
        <a:bodyPr/>
        <a:lstStyle/>
        <a:p>
          <a:endParaRPr lang="pl-PL"/>
        </a:p>
      </dgm:t>
    </dgm:pt>
    <dgm:pt modelId="{837F780F-AFE7-442E-9942-37AEF51BD50C}" type="sibTrans" cxnId="{117E634A-D005-4378-B1D0-DFFA2230E6D1}">
      <dgm:prSet/>
      <dgm:spPr/>
      <dgm:t>
        <a:bodyPr/>
        <a:lstStyle/>
        <a:p>
          <a:endParaRPr lang="pl-PL"/>
        </a:p>
      </dgm:t>
    </dgm:pt>
    <dgm:pt modelId="{0ABA593B-50BE-497F-BB48-C00934DFAEBA}">
      <dgm:prSet phldrT="[Tekst]"/>
      <dgm:spPr/>
      <dgm:t>
        <a:bodyPr/>
        <a:lstStyle/>
        <a:p>
          <a:r>
            <a:rPr lang="pl-PL" dirty="0" smtClean="0"/>
            <a:t>Transport publiczny  </a:t>
          </a:r>
          <a:endParaRPr lang="pl-PL" dirty="0"/>
        </a:p>
      </dgm:t>
    </dgm:pt>
    <dgm:pt modelId="{992B0A93-C5D7-41BB-934C-3DE3DC65ABEF}" type="parTrans" cxnId="{7E920FC8-9515-4180-AB9B-6D9AFA4161C7}">
      <dgm:prSet/>
      <dgm:spPr/>
      <dgm:t>
        <a:bodyPr/>
        <a:lstStyle/>
        <a:p>
          <a:endParaRPr lang="pl-PL"/>
        </a:p>
      </dgm:t>
    </dgm:pt>
    <dgm:pt modelId="{F771A067-0CD2-428E-8934-449774D339FC}" type="sibTrans" cxnId="{7E920FC8-9515-4180-AB9B-6D9AFA4161C7}">
      <dgm:prSet/>
      <dgm:spPr/>
      <dgm:t>
        <a:bodyPr/>
        <a:lstStyle/>
        <a:p>
          <a:endParaRPr lang="pl-PL"/>
        </a:p>
      </dgm:t>
    </dgm:pt>
    <dgm:pt modelId="{7837DEF0-6CF6-40D7-81EA-1CA95F4E9596}">
      <dgm:prSet phldrT="[Tekst]" phldr="1"/>
      <dgm:spPr/>
      <dgm:t>
        <a:bodyPr/>
        <a:lstStyle/>
        <a:p>
          <a:endParaRPr lang="pl-PL"/>
        </a:p>
      </dgm:t>
    </dgm:pt>
    <dgm:pt modelId="{C7EBC749-411C-4D05-829A-6AC878C69602}" type="parTrans" cxnId="{6A4693C8-6DDC-4B81-B8C7-F5F91EEE0CD5}">
      <dgm:prSet/>
      <dgm:spPr/>
      <dgm:t>
        <a:bodyPr/>
        <a:lstStyle/>
        <a:p>
          <a:endParaRPr lang="pl-PL"/>
        </a:p>
      </dgm:t>
    </dgm:pt>
    <dgm:pt modelId="{E457277E-1B56-45A8-BB76-912EE096DC38}" type="sibTrans" cxnId="{6A4693C8-6DDC-4B81-B8C7-F5F91EEE0CD5}">
      <dgm:prSet/>
      <dgm:spPr/>
      <dgm:t>
        <a:bodyPr/>
        <a:lstStyle/>
        <a:p>
          <a:endParaRPr lang="pl-PL"/>
        </a:p>
      </dgm:t>
    </dgm:pt>
    <dgm:pt modelId="{898FE4E6-B478-4E50-BAE8-674AC0D963DF}">
      <dgm:prSet/>
      <dgm:spPr/>
      <dgm:t>
        <a:bodyPr/>
        <a:lstStyle/>
        <a:p>
          <a:r>
            <a:rPr lang="pl-PL" dirty="0" smtClean="0"/>
            <a:t>Brak placówek opiekuńczo – wychowawczych i domów pomocy społecznej</a:t>
          </a:r>
          <a:endParaRPr lang="pl-PL" dirty="0"/>
        </a:p>
      </dgm:t>
    </dgm:pt>
    <dgm:pt modelId="{511C5898-D6FA-4131-879B-37282038B913}" type="parTrans" cxnId="{721EB5BD-7AAB-4836-BB76-3BD0B50B635D}">
      <dgm:prSet/>
      <dgm:spPr/>
      <dgm:t>
        <a:bodyPr/>
        <a:lstStyle/>
        <a:p>
          <a:endParaRPr lang="pl-PL"/>
        </a:p>
      </dgm:t>
    </dgm:pt>
    <dgm:pt modelId="{5899A008-647D-4A8F-A481-B4FCEA1A4FD9}" type="sibTrans" cxnId="{721EB5BD-7AAB-4836-BB76-3BD0B50B635D}">
      <dgm:prSet/>
      <dgm:spPr/>
      <dgm:t>
        <a:bodyPr/>
        <a:lstStyle/>
        <a:p>
          <a:endParaRPr lang="pl-PL"/>
        </a:p>
      </dgm:t>
    </dgm:pt>
    <dgm:pt modelId="{F0D3695E-6B53-4908-8BD3-1BD21E9E57FB}" type="pres">
      <dgm:prSet presAssocID="{D023496B-3F77-4EB4-B37F-A9773C13A1E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E5F6920-FF52-436E-8A6B-0D77B2B4FC9B}" type="pres">
      <dgm:prSet presAssocID="{D023496B-3F77-4EB4-B37F-A9773C13A1E1}" presName="diamond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3BABC579-4B3E-4DD3-9A51-020F725C8270}" type="pres">
      <dgm:prSet presAssocID="{D023496B-3F77-4EB4-B37F-A9773C13A1E1}" presName="quad1" presStyleLbl="node1" presStyleIdx="0" presStyleCnt="4" custScaleX="181505" custScaleY="63088" custLinFactX="-58306" custLinFactNeighborX="-100000" custLinFactNeighborY="-35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4E626B-DE99-4639-881B-B9DA1CDFE92D}" type="pres">
      <dgm:prSet presAssocID="{D023496B-3F77-4EB4-B37F-A9773C13A1E1}" presName="quad2" presStyleLbl="node1" presStyleIdx="1" presStyleCnt="4" custScaleX="167888" custScaleY="68179" custLinFactX="-100000" custLinFactNeighborX="-168769" custLinFactNeighborY="49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E83BE7-9B3C-4044-8EEE-FB7865A23703}" type="pres">
      <dgm:prSet presAssocID="{D023496B-3F77-4EB4-B37F-A9773C13A1E1}" presName="quad3" presStyleLbl="node1" presStyleIdx="2" presStyleCnt="4" custScaleX="165628" custScaleY="53718" custLinFactX="-53750" custLinFactNeighborX="-100000" custLinFactNeighborY="188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D50625-080E-4F2D-8D8F-2B812AA19DC1}" type="pres">
      <dgm:prSet presAssocID="{D023496B-3F77-4EB4-B37F-A9773C13A1E1}" presName="quad4" presStyleLbl="node1" presStyleIdx="3" presStyleCnt="4" custScaleX="177000" custScaleY="53690" custLinFactX="27112" custLinFactNeighborX="100000" custLinFactNeighborY="140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A4693C8-6DDC-4B81-B8C7-F5F91EEE0CD5}" srcId="{D023496B-3F77-4EB4-B37F-A9773C13A1E1}" destId="{7837DEF0-6CF6-40D7-81EA-1CA95F4E9596}" srcOrd="4" destOrd="0" parTransId="{C7EBC749-411C-4D05-829A-6AC878C69602}" sibTransId="{E457277E-1B56-45A8-BB76-912EE096DC38}"/>
    <dgm:cxn modelId="{7E920FC8-9515-4180-AB9B-6D9AFA4161C7}" srcId="{D023496B-3F77-4EB4-B37F-A9773C13A1E1}" destId="{0ABA593B-50BE-497F-BB48-C00934DFAEBA}" srcOrd="3" destOrd="0" parTransId="{992B0A93-C5D7-41BB-934C-3DE3DC65ABEF}" sibTransId="{F771A067-0CD2-428E-8934-449774D339FC}"/>
    <dgm:cxn modelId="{1CDFB346-6783-4F7A-B88F-5A782141DA9E}" type="presOf" srcId="{D023496B-3F77-4EB4-B37F-A9773C13A1E1}" destId="{F0D3695E-6B53-4908-8BD3-1BD21E9E57FB}" srcOrd="0" destOrd="0" presId="urn:microsoft.com/office/officeart/2005/8/layout/matrix3"/>
    <dgm:cxn modelId="{FB4FC24D-08FA-403C-A63C-2D8FF378A6DE}" type="presOf" srcId="{898FE4E6-B478-4E50-BAE8-674AC0D963DF}" destId="{17E83BE7-9B3C-4044-8EEE-FB7865A23703}" srcOrd="0" destOrd="0" presId="urn:microsoft.com/office/officeart/2005/8/layout/matrix3"/>
    <dgm:cxn modelId="{7AEC20F3-D891-404E-BFC1-0BD33259E08D}" type="presOf" srcId="{C7E45EBC-D507-4296-9E50-B0C8F5D24AAB}" destId="{5D4E626B-DE99-4639-881B-B9DA1CDFE92D}" srcOrd="0" destOrd="0" presId="urn:microsoft.com/office/officeart/2005/8/layout/matrix3"/>
    <dgm:cxn modelId="{8DCA4B3D-86A0-450E-B497-C1EE0CA42C44}" type="presOf" srcId="{0ABA593B-50BE-497F-BB48-C00934DFAEBA}" destId="{80D50625-080E-4F2D-8D8F-2B812AA19DC1}" srcOrd="0" destOrd="0" presId="urn:microsoft.com/office/officeart/2005/8/layout/matrix3"/>
    <dgm:cxn modelId="{721EB5BD-7AAB-4836-BB76-3BD0B50B635D}" srcId="{D023496B-3F77-4EB4-B37F-A9773C13A1E1}" destId="{898FE4E6-B478-4E50-BAE8-674AC0D963DF}" srcOrd="2" destOrd="0" parTransId="{511C5898-D6FA-4131-879B-37282038B913}" sibTransId="{5899A008-647D-4A8F-A481-B4FCEA1A4FD9}"/>
    <dgm:cxn modelId="{7CF52E57-64D6-40E4-A452-02E58AE38656}" type="presOf" srcId="{96EAFD2F-E6D8-40B0-A879-F42F6D6273FF}" destId="{3BABC579-4B3E-4DD3-9A51-020F725C8270}" srcOrd="0" destOrd="0" presId="urn:microsoft.com/office/officeart/2005/8/layout/matrix3"/>
    <dgm:cxn modelId="{117E634A-D005-4378-B1D0-DFFA2230E6D1}" srcId="{D023496B-3F77-4EB4-B37F-A9773C13A1E1}" destId="{C7E45EBC-D507-4296-9E50-B0C8F5D24AAB}" srcOrd="1" destOrd="0" parTransId="{F085AD41-D394-4FEE-8CC0-3D1E69C19B38}" sibTransId="{837F780F-AFE7-442E-9942-37AEF51BD50C}"/>
    <dgm:cxn modelId="{179AB0C2-60E8-420A-A9CB-11B48C29F25F}" srcId="{D023496B-3F77-4EB4-B37F-A9773C13A1E1}" destId="{96EAFD2F-E6D8-40B0-A879-F42F6D6273FF}" srcOrd="0" destOrd="0" parTransId="{4FF6979D-8B02-451C-AEC4-5558505E7F6A}" sibTransId="{7C0070F8-2223-4CC9-95A6-F1D0CAA6D8A4}"/>
    <dgm:cxn modelId="{03A8CE6A-CCFD-4FA5-BD98-69A648C1F455}" type="presParOf" srcId="{F0D3695E-6B53-4908-8BD3-1BD21E9E57FB}" destId="{CE5F6920-FF52-436E-8A6B-0D77B2B4FC9B}" srcOrd="0" destOrd="0" presId="urn:microsoft.com/office/officeart/2005/8/layout/matrix3"/>
    <dgm:cxn modelId="{C0EA013D-BD69-489C-A3E8-C597A1AEC121}" type="presParOf" srcId="{F0D3695E-6B53-4908-8BD3-1BD21E9E57FB}" destId="{3BABC579-4B3E-4DD3-9A51-020F725C8270}" srcOrd="1" destOrd="0" presId="urn:microsoft.com/office/officeart/2005/8/layout/matrix3"/>
    <dgm:cxn modelId="{5ED80F5B-DD96-4908-9609-5B205F392FD2}" type="presParOf" srcId="{F0D3695E-6B53-4908-8BD3-1BD21E9E57FB}" destId="{5D4E626B-DE99-4639-881B-B9DA1CDFE92D}" srcOrd="2" destOrd="0" presId="urn:microsoft.com/office/officeart/2005/8/layout/matrix3"/>
    <dgm:cxn modelId="{16100DE3-30BC-48EB-A54F-099C82676EDC}" type="presParOf" srcId="{F0D3695E-6B53-4908-8BD3-1BD21E9E57FB}" destId="{17E83BE7-9B3C-4044-8EEE-FB7865A23703}" srcOrd="3" destOrd="0" presId="urn:microsoft.com/office/officeart/2005/8/layout/matrix3"/>
    <dgm:cxn modelId="{BF9BA996-C9DB-403C-9D9E-48C90C1E884D}" type="presParOf" srcId="{F0D3695E-6B53-4908-8BD3-1BD21E9E57FB}" destId="{80D50625-080E-4F2D-8D8F-2B812AA19DC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F5898D-9E86-4098-856F-608ACB7C358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C4E2348-1007-4E32-8161-A1B107E7F5DD}">
      <dgm:prSet phldrT="[Tekst]" custT="1"/>
      <dgm:spPr/>
      <dgm:t>
        <a:bodyPr/>
        <a:lstStyle/>
        <a:p>
          <a:r>
            <a:rPr lang="pl-PL" sz="1800" dirty="0" smtClean="0"/>
            <a:t>Rozwój agroturystyki </a:t>
          </a:r>
          <a:endParaRPr lang="pl-PL" sz="1800" dirty="0"/>
        </a:p>
      </dgm:t>
    </dgm:pt>
    <dgm:pt modelId="{E329C138-ED49-4567-AADF-63450152A19F}" type="parTrans" cxnId="{08151CCD-6233-4EBC-81B4-1206B79FAB25}">
      <dgm:prSet/>
      <dgm:spPr/>
      <dgm:t>
        <a:bodyPr/>
        <a:lstStyle/>
        <a:p>
          <a:endParaRPr lang="pl-PL"/>
        </a:p>
      </dgm:t>
    </dgm:pt>
    <dgm:pt modelId="{E954849A-C626-47F7-955F-B610CE3D9D51}" type="sibTrans" cxnId="{08151CCD-6233-4EBC-81B4-1206B79FAB25}">
      <dgm:prSet/>
      <dgm:spPr/>
      <dgm:t>
        <a:bodyPr/>
        <a:lstStyle/>
        <a:p>
          <a:endParaRPr lang="pl-PL"/>
        </a:p>
      </dgm:t>
    </dgm:pt>
    <dgm:pt modelId="{4F8ADEB2-12E1-4E6E-B1F3-061DE576C889}">
      <dgm:prSet phldrT="[Tekst]" phldr="1"/>
      <dgm:spPr/>
      <dgm:t>
        <a:bodyPr/>
        <a:lstStyle/>
        <a:p>
          <a:endParaRPr lang="pl-PL"/>
        </a:p>
      </dgm:t>
    </dgm:pt>
    <dgm:pt modelId="{E7D9EE22-5554-43BF-92A0-3D35D9665727}" type="parTrans" cxnId="{98B7A63C-C128-4A49-9EA2-2DCA63EF2264}">
      <dgm:prSet/>
      <dgm:spPr/>
      <dgm:t>
        <a:bodyPr/>
        <a:lstStyle/>
        <a:p>
          <a:endParaRPr lang="pl-PL"/>
        </a:p>
      </dgm:t>
    </dgm:pt>
    <dgm:pt modelId="{A3394D89-902C-4C86-A5C2-37717694462B}" type="sibTrans" cxnId="{98B7A63C-C128-4A49-9EA2-2DCA63EF2264}">
      <dgm:prSet/>
      <dgm:spPr/>
      <dgm:t>
        <a:bodyPr/>
        <a:lstStyle/>
        <a:p>
          <a:endParaRPr lang="pl-PL"/>
        </a:p>
      </dgm:t>
    </dgm:pt>
    <dgm:pt modelId="{472C9411-C1D7-49E4-876B-A3115CF95EF7}">
      <dgm:prSet phldrT="[Tekst]" phldr="1"/>
      <dgm:spPr/>
      <dgm:t>
        <a:bodyPr/>
        <a:lstStyle/>
        <a:p>
          <a:endParaRPr lang="pl-PL" dirty="0"/>
        </a:p>
      </dgm:t>
    </dgm:pt>
    <dgm:pt modelId="{0A1FFCB7-284B-4798-9EA7-00E28914AD91}" type="parTrans" cxnId="{387C53C3-9091-4B07-B3E1-3C893B0323C4}">
      <dgm:prSet/>
      <dgm:spPr/>
      <dgm:t>
        <a:bodyPr/>
        <a:lstStyle/>
        <a:p>
          <a:endParaRPr lang="pl-PL"/>
        </a:p>
      </dgm:t>
    </dgm:pt>
    <dgm:pt modelId="{186A4D83-116C-4E39-961E-F6D854A204A3}" type="sibTrans" cxnId="{387C53C3-9091-4B07-B3E1-3C893B0323C4}">
      <dgm:prSet/>
      <dgm:spPr/>
      <dgm:t>
        <a:bodyPr/>
        <a:lstStyle/>
        <a:p>
          <a:endParaRPr lang="pl-PL"/>
        </a:p>
      </dgm:t>
    </dgm:pt>
    <dgm:pt modelId="{B1D9FD29-3DD8-4B4E-BFBA-B7053EA53C46}">
      <dgm:prSet phldrT="[Tekst]" phldr="1"/>
      <dgm:spPr/>
      <dgm:t>
        <a:bodyPr/>
        <a:lstStyle/>
        <a:p>
          <a:endParaRPr lang="pl-PL"/>
        </a:p>
      </dgm:t>
    </dgm:pt>
    <dgm:pt modelId="{35EC81ED-F4A5-484B-8FBA-2D3A5A6741CF}" type="parTrans" cxnId="{12025840-AB62-44C6-971B-EDAE0923C482}">
      <dgm:prSet/>
      <dgm:spPr/>
      <dgm:t>
        <a:bodyPr/>
        <a:lstStyle/>
        <a:p>
          <a:endParaRPr lang="pl-PL"/>
        </a:p>
      </dgm:t>
    </dgm:pt>
    <dgm:pt modelId="{A80A5CB9-64A2-4C17-8149-DBA321B0F2EF}" type="sibTrans" cxnId="{12025840-AB62-44C6-971B-EDAE0923C482}">
      <dgm:prSet/>
      <dgm:spPr/>
      <dgm:t>
        <a:bodyPr/>
        <a:lstStyle/>
        <a:p>
          <a:endParaRPr lang="pl-PL"/>
        </a:p>
      </dgm:t>
    </dgm:pt>
    <dgm:pt modelId="{15658FD3-08D8-4B3E-B8F0-23ED607339DF}">
      <dgm:prSet/>
      <dgm:spPr/>
      <dgm:t>
        <a:bodyPr/>
        <a:lstStyle/>
        <a:p>
          <a:endParaRPr lang="pl-PL"/>
        </a:p>
      </dgm:t>
    </dgm:pt>
    <dgm:pt modelId="{B32CE242-D727-4F9F-B5E9-DF7C3D4C8219}" type="parTrans" cxnId="{6D36B354-B845-4E46-8FD6-E9BB11E2EEE9}">
      <dgm:prSet/>
      <dgm:spPr/>
      <dgm:t>
        <a:bodyPr/>
        <a:lstStyle/>
        <a:p>
          <a:endParaRPr lang="pl-PL"/>
        </a:p>
      </dgm:t>
    </dgm:pt>
    <dgm:pt modelId="{7C41DC33-4273-44AC-AD12-4547E4596377}" type="sibTrans" cxnId="{6D36B354-B845-4E46-8FD6-E9BB11E2EEE9}">
      <dgm:prSet/>
      <dgm:spPr/>
      <dgm:t>
        <a:bodyPr/>
        <a:lstStyle/>
        <a:p>
          <a:endParaRPr lang="pl-PL"/>
        </a:p>
      </dgm:t>
    </dgm:pt>
    <dgm:pt modelId="{0B3B11A5-B7AD-414D-8DCD-25C744B0462C}">
      <dgm:prSet/>
      <dgm:spPr/>
      <dgm:t>
        <a:bodyPr/>
        <a:lstStyle/>
        <a:p>
          <a:endParaRPr lang="pl-PL"/>
        </a:p>
      </dgm:t>
    </dgm:pt>
    <dgm:pt modelId="{178F4945-DF7A-4000-B600-868C45E4BC6C}" type="parTrans" cxnId="{7956AC21-A004-40A2-BBB0-F97C2C2CFD48}">
      <dgm:prSet/>
      <dgm:spPr/>
      <dgm:t>
        <a:bodyPr/>
        <a:lstStyle/>
        <a:p>
          <a:endParaRPr lang="pl-PL"/>
        </a:p>
      </dgm:t>
    </dgm:pt>
    <dgm:pt modelId="{027540CA-30FC-4B5F-80F2-58B3BE8DAC4A}" type="sibTrans" cxnId="{7956AC21-A004-40A2-BBB0-F97C2C2CFD48}">
      <dgm:prSet/>
      <dgm:spPr/>
      <dgm:t>
        <a:bodyPr/>
        <a:lstStyle/>
        <a:p>
          <a:endParaRPr lang="pl-PL"/>
        </a:p>
      </dgm:t>
    </dgm:pt>
    <dgm:pt modelId="{C8B4A7DE-44E6-4FC0-A3A7-FBDC2223DF06}">
      <dgm:prSet/>
      <dgm:spPr/>
      <dgm:t>
        <a:bodyPr/>
        <a:lstStyle/>
        <a:p>
          <a:endParaRPr lang="pl-PL" dirty="0"/>
        </a:p>
      </dgm:t>
    </dgm:pt>
    <dgm:pt modelId="{BE41FCA8-C5BF-42F4-A285-49D8A3419EAF}" type="parTrans" cxnId="{824D0B3F-D30D-404E-BD61-29808AD1DB97}">
      <dgm:prSet/>
      <dgm:spPr/>
      <dgm:t>
        <a:bodyPr/>
        <a:lstStyle/>
        <a:p>
          <a:endParaRPr lang="pl-PL"/>
        </a:p>
      </dgm:t>
    </dgm:pt>
    <dgm:pt modelId="{BAB66D30-CD84-4360-9F7A-5C5DEB0F6AA6}" type="sibTrans" cxnId="{824D0B3F-D30D-404E-BD61-29808AD1DB97}">
      <dgm:prSet/>
      <dgm:spPr/>
      <dgm:t>
        <a:bodyPr/>
        <a:lstStyle/>
        <a:p>
          <a:endParaRPr lang="pl-PL"/>
        </a:p>
      </dgm:t>
    </dgm:pt>
    <dgm:pt modelId="{6209D368-6383-45ED-AA34-C19B8AE6C91C}">
      <dgm:prSet/>
      <dgm:spPr/>
      <dgm:t>
        <a:bodyPr/>
        <a:lstStyle/>
        <a:p>
          <a:endParaRPr lang="pl-PL"/>
        </a:p>
      </dgm:t>
    </dgm:pt>
    <dgm:pt modelId="{BE4C534C-FDF8-4FE2-9E8B-8A62CA8641FA}" type="parTrans" cxnId="{981D95EC-CF37-401A-B747-69C4AC67391B}">
      <dgm:prSet/>
      <dgm:spPr/>
      <dgm:t>
        <a:bodyPr/>
        <a:lstStyle/>
        <a:p>
          <a:endParaRPr lang="pl-PL"/>
        </a:p>
      </dgm:t>
    </dgm:pt>
    <dgm:pt modelId="{FD54E6ED-4C8F-41E0-B12C-F808CB681DA9}" type="sibTrans" cxnId="{981D95EC-CF37-401A-B747-69C4AC67391B}">
      <dgm:prSet/>
      <dgm:spPr/>
      <dgm:t>
        <a:bodyPr/>
        <a:lstStyle/>
        <a:p>
          <a:endParaRPr lang="pl-PL"/>
        </a:p>
      </dgm:t>
    </dgm:pt>
    <dgm:pt modelId="{1B3C8FA5-9F28-481B-BE77-1E3C22E88B5F}">
      <dgm:prSet/>
      <dgm:spPr/>
      <dgm:t>
        <a:bodyPr/>
        <a:lstStyle/>
        <a:p>
          <a:endParaRPr lang="pl-PL"/>
        </a:p>
      </dgm:t>
    </dgm:pt>
    <dgm:pt modelId="{B96D4FAF-B31D-4491-B4CB-68C630D00B60}" type="parTrans" cxnId="{83CBC73E-93A0-434D-8E60-982A147C9B5F}">
      <dgm:prSet/>
      <dgm:spPr/>
      <dgm:t>
        <a:bodyPr/>
        <a:lstStyle/>
        <a:p>
          <a:endParaRPr lang="pl-PL"/>
        </a:p>
      </dgm:t>
    </dgm:pt>
    <dgm:pt modelId="{36E08923-0818-4B01-A70B-8CDA3FC8A5EA}" type="sibTrans" cxnId="{83CBC73E-93A0-434D-8E60-982A147C9B5F}">
      <dgm:prSet/>
      <dgm:spPr/>
      <dgm:t>
        <a:bodyPr/>
        <a:lstStyle/>
        <a:p>
          <a:endParaRPr lang="pl-PL"/>
        </a:p>
      </dgm:t>
    </dgm:pt>
    <dgm:pt modelId="{B5EAE547-A1FE-4EEA-AAFF-D754EBF67AB3}">
      <dgm:prSet/>
      <dgm:spPr/>
      <dgm:t>
        <a:bodyPr/>
        <a:lstStyle/>
        <a:p>
          <a:endParaRPr lang="pl-PL"/>
        </a:p>
      </dgm:t>
    </dgm:pt>
    <dgm:pt modelId="{C1C9E974-66C0-4402-9E04-D159733AC15D}" type="parTrans" cxnId="{EB97A4D9-0B86-49A2-B9F3-B2F75564F020}">
      <dgm:prSet/>
      <dgm:spPr/>
      <dgm:t>
        <a:bodyPr/>
        <a:lstStyle/>
        <a:p>
          <a:endParaRPr lang="pl-PL"/>
        </a:p>
      </dgm:t>
    </dgm:pt>
    <dgm:pt modelId="{A1B301BA-C1D0-47EC-8E88-4C78D77762B8}" type="sibTrans" cxnId="{EB97A4D9-0B86-49A2-B9F3-B2F75564F020}">
      <dgm:prSet/>
      <dgm:spPr/>
      <dgm:t>
        <a:bodyPr/>
        <a:lstStyle/>
        <a:p>
          <a:endParaRPr lang="pl-PL"/>
        </a:p>
      </dgm:t>
    </dgm:pt>
    <dgm:pt modelId="{BA7EC831-88AD-4E49-BA3B-66AE13B1EC88}">
      <dgm:prSet custT="1"/>
      <dgm:spPr/>
      <dgm:t>
        <a:bodyPr/>
        <a:lstStyle/>
        <a:p>
          <a:r>
            <a:rPr lang="pl-PL" sz="1400" dirty="0" smtClean="0"/>
            <a:t>Możliwość pozyskania środków finansowych zewnętrznych pochodzących ze źródeł</a:t>
          </a:r>
        </a:p>
        <a:p>
          <a:r>
            <a:rPr lang="pl-PL" sz="1400" dirty="0" smtClean="0"/>
            <a:t>krajowych oraz Unii Europejskiej.</a:t>
          </a:r>
          <a:endParaRPr lang="pl-PL" sz="1400" dirty="0"/>
        </a:p>
      </dgm:t>
    </dgm:pt>
    <dgm:pt modelId="{82B55421-384D-49C4-B24C-2B7BAD6037D3}" type="parTrans" cxnId="{798F8088-1E47-48EB-B975-841091A20D6F}">
      <dgm:prSet/>
      <dgm:spPr/>
      <dgm:t>
        <a:bodyPr/>
        <a:lstStyle/>
        <a:p>
          <a:endParaRPr lang="pl-PL"/>
        </a:p>
      </dgm:t>
    </dgm:pt>
    <dgm:pt modelId="{33CFABB1-535C-4668-B81C-44A94680D7AA}" type="sibTrans" cxnId="{798F8088-1E47-48EB-B975-841091A20D6F}">
      <dgm:prSet/>
      <dgm:spPr/>
      <dgm:t>
        <a:bodyPr/>
        <a:lstStyle/>
        <a:p>
          <a:endParaRPr lang="pl-PL"/>
        </a:p>
      </dgm:t>
    </dgm:pt>
    <dgm:pt modelId="{35562F8D-8EE2-456E-B788-9C6BBF4CF009}">
      <dgm:prSet/>
      <dgm:spPr/>
      <dgm:t>
        <a:bodyPr/>
        <a:lstStyle/>
        <a:p>
          <a:endParaRPr lang="pl-PL"/>
        </a:p>
      </dgm:t>
    </dgm:pt>
    <dgm:pt modelId="{DC019A03-3CBB-4EE1-BEE1-3956E8E81463}" type="parTrans" cxnId="{7FC60E3C-9EE6-4856-8FDA-F8B3707F3454}">
      <dgm:prSet/>
      <dgm:spPr/>
      <dgm:t>
        <a:bodyPr/>
        <a:lstStyle/>
        <a:p>
          <a:endParaRPr lang="pl-PL"/>
        </a:p>
      </dgm:t>
    </dgm:pt>
    <dgm:pt modelId="{BEC90E19-0769-4327-816F-4959EC6B5D41}" type="sibTrans" cxnId="{7FC60E3C-9EE6-4856-8FDA-F8B3707F3454}">
      <dgm:prSet/>
      <dgm:spPr/>
      <dgm:t>
        <a:bodyPr/>
        <a:lstStyle/>
        <a:p>
          <a:endParaRPr lang="pl-PL"/>
        </a:p>
      </dgm:t>
    </dgm:pt>
    <dgm:pt modelId="{21D757D7-8178-4A62-A010-37D3C5924568}">
      <dgm:prSet custT="1"/>
      <dgm:spPr/>
      <dgm:t>
        <a:bodyPr/>
        <a:lstStyle/>
        <a:p>
          <a:r>
            <a:rPr lang="pl-PL" sz="1400" dirty="0" smtClean="0"/>
            <a:t>Aktywność jednostek samorządu terytorialnego, organizacji pozarządowych oraz innych podmiotów na rzecz zaspokojenia potrzeb mieszkańców</a:t>
          </a:r>
          <a:endParaRPr lang="pl-PL" sz="1400" dirty="0"/>
        </a:p>
      </dgm:t>
    </dgm:pt>
    <dgm:pt modelId="{E2981D8B-3BD7-43BF-8A18-AD28065A1F6D}" type="parTrans" cxnId="{F740C69E-0DC9-4FA3-8E7E-2890AEEE5CD7}">
      <dgm:prSet/>
      <dgm:spPr/>
      <dgm:t>
        <a:bodyPr/>
        <a:lstStyle/>
        <a:p>
          <a:endParaRPr lang="pl-PL"/>
        </a:p>
      </dgm:t>
    </dgm:pt>
    <dgm:pt modelId="{547DBF92-F329-45B8-B3D2-92203CC3A9E0}" type="sibTrans" cxnId="{F740C69E-0DC9-4FA3-8E7E-2890AEEE5CD7}">
      <dgm:prSet/>
      <dgm:spPr/>
      <dgm:t>
        <a:bodyPr/>
        <a:lstStyle/>
        <a:p>
          <a:endParaRPr lang="pl-PL"/>
        </a:p>
      </dgm:t>
    </dgm:pt>
    <dgm:pt modelId="{02706208-AF37-45A3-A812-2A5F6E53CA97}">
      <dgm:prSet custT="1"/>
      <dgm:spPr/>
      <dgm:t>
        <a:bodyPr/>
        <a:lstStyle/>
        <a:p>
          <a:r>
            <a:rPr lang="pl-PL" sz="1400" dirty="0" smtClean="0"/>
            <a:t>Postęp techniczny i technologiczny jako szansa dla młodych wykształconych ludzi </a:t>
          </a:r>
          <a:endParaRPr lang="pl-PL" sz="1400" dirty="0"/>
        </a:p>
      </dgm:t>
    </dgm:pt>
    <dgm:pt modelId="{FC252475-EA3B-474B-8907-78FA75D72FD4}" type="parTrans" cxnId="{0A2AA232-AC63-45E5-97F5-02537E6EBA29}">
      <dgm:prSet/>
      <dgm:spPr/>
      <dgm:t>
        <a:bodyPr/>
        <a:lstStyle/>
        <a:p>
          <a:endParaRPr lang="pl-PL"/>
        </a:p>
      </dgm:t>
    </dgm:pt>
    <dgm:pt modelId="{7971DD7F-3D58-4ECB-BA97-D39969E63E43}" type="sibTrans" cxnId="{0A2AA232-AC63-45E5-97F5-02537E6EBA29}">
      <dgm:prSet/>
      <dgm:spPr/>
      <dgm:t>
        <a:bodyPr/>
        <a:lstStyle/>
        <a:p>
          <a:endParaRPr lang="pl-PL"/>
        </a:p>
      </dgm:t>
    </dgm:pt>
    <dgm:pt modelId="{9D1E431F-AD65-45D6-88A9-DD068436E708}">
      <dgm:prSet/>
      <dgm:spPr/>
      <dgm:t>
        <a:bodyPr/>
        <a:lstStyle/>
        <a:p>
          <a:endParaRPr lang="pl-PL"/>
        </a:p>
      </dgm:t>
    </dgm:pt>
    <dgm:pt modelId="{3E715510-526E-46B6-804E-311EBC70340E}" type="parTrans" cxnId="{C32E3ED2-343C-47EC-A159-6FD37F77982A}">
      <dgm:prSet/>
      <dgm:spPr/>
      <dgm:t>
        <a:bodyPr/>
        <a:lstStyle/>
        <a:p>
          <a:endParaRPr lang="pl-PL"/>
        </a:p>
      </dgm:t>
    </dgm:pt>
    <dgm:pt modelId="{247A503C-CBEC-4129-98F7-71110EE91683}" type="sibTrans" cxnId="{C32E3ED2-343C-47EC-A159-6FD37F77982A}">
      <dgm:prSet/>
      <dgm:spPr/>
      <dgm:t>
        <a:bodyPr/>
        <a:lstStyle/>
        <a:p>
          <a:endParaRPr lang="pl-PL"/>
        </a:p>
      </dgm:t>
    </dgm:pt>
    <dgm:pt modelId="{B25B2059-012C-4BC7-8DF0-CDD50AE4358D}" type="pres">
      <dgm:prSet presAssocID="{8AF5898D-9E86-4098-856F-608ACB7C358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D5FDD0-9F2E-4E93-AD63-316D80AE0FF2}" type="pres">
      <dgm:prSet presAssocID="{8AF5898D-9E86-4098-856F-608ACB7C358C}" presName="diamond" presStyleLbl="bgShp" presStyleIdx="0" presStyleCnt="1" custLinFactNeighborX="1206" custLinFactNeighborY="-53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7F195F8-CAE1-4AB2-BD87-A937CD6D210C}" type="pres">
      <dgm:prSet presAssocID="{8AF5898D-9E86-4098-856F-608ACB7C358C}" presName="quad1" presStyleLbl="node1" presStyleIdx="0" presStyleCnt="4" custFlipHor="1" custScaleX="229899" custScaleY="63939" custLinFactX="100000" custLinFactNeighborX="152602" custLinFactNeighborY="77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B943B2-A650-4934-A25A-FFE7FBC83B2C}" type="pres">
      <dgm:prSet presAssocID="{8AF5898D-9E86-4098-856F-608ACB7C358C}" presName="quad2" presStyleLbl="node1" presStyleIdx="1" presStyleCnt="4" custScaleX="223775" custLinFactX="-100000" custLinFactNeighborX="-170815" custLinFactNeighborY="-48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E40324-2A40-48E4-A394-1FFA0C4FEFD6}" type="pres">
      <dgm:prSet presAssocID="{8AF5898D-9E86-4098-856F-608ACB7C358C}" presName="quad3" presStyleLbl="node1" presStyleIdx="2" presStyleCnt="4" custScaleX="233332" custScaleY="78148" custLinFactX="-43661" custLinFactNeighborX="-100000" custLinFactNeighborY="41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B80366-3F96-4E24-83D3-FEFB322201A9}" type="pres">
      <dgm:prSet presAssocID="{8AF5898D-9E86-4098-856F-608ACB7C358C}" presName="quad4" presStyleLbl="node1" presStyleIdx="3" presStyleCnt="4" custScaleX="228072" custScaleY="64949" custLinFactX="44641" custLinFactNeighborX="100000" custLinFactNeighborY="48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98F8088-1E47-48EB-B975-841091A20D6F}" srcId="{8AF5898D-9E86-4098-856F-608ACB7C358C}" destId="{BA7EC831-88AD-4E49-BA3B-66AE13B1EC88}" srcOrd="2" destOrd="0" parTransId="{82B55421-384D-49C4-B24C-2B7BAD6037D3}" sibTransId="{33CFABB1-535C-4668-B81C-44A94680D7AA}"/>
    <dgm:cxn modelId="{C32E3ED2-343C-47EC-A159-6FD37F77982A}" srcId="{8AF5898D-9E86-4098-856F-608ACB7C358C}" destId="{9D1E431F-AD65-45D6-88A9-DD068436E708}" srcOrd="4" destOrd="0" parTransId="{3E715510-526E-46B6-804E-311EBC70340E}" sibTransId="{247A503C-CBEC-4129-98F7-71110EE91683}"/>
    <dgm:cxn modelId="{CD0B3447-86D1-4349-A413-6A77481EA120}" type="presOf" srcId="{02706208-AF37-45A3-A812-2A5F6E53CA97}" destId="{58B80366-3F96-4E24-83D3-FEFB322201A9}" srcOrd="0" destOrd="0" presId="urn:microsoft.com/office/officeart/2005/8/layout/matrix3"/>
    <dgm:cxn modelId="{12025840-AB62-44C6-971B-EDAE0923C482}" srcId="{8AF5898D-9E86-4098-856F-608ACB7C358C}" destId="{B1D9FD29-3DD8-4B4E-BFBA-B7053EA53C46}" srcOrd="12" destOrd="0" parTransId="{35EC81ED-F4A5-484B-8FBA-2D3A5A6741CF}" sibTransId="{A80A5CB9-64A2-4C17-8149-DBA321B0F2EF}"/>
    <dgm:cxn modelId="{F05B72A0-F64D-468B-B2BD-EC4690E9C176}" type="presOf" srcId="{21D757D7-8178-4A62-A010-37D3C5924568}" destId="{59B943B2-A650-4934-A25A-FFE7FBC83B2C}" srcOrd="0" destOrd="0" presId="urn:microsoft.com/office/officeart/2005/8/layout/matrix3"/>
    <dgm:cxn modelId="{7956AC21-A004-40A2-BBB0-F97C2C2CFD48}" srcId="{8AF5898D-9E86-4098-856F-608ACB7C358C}" destId="{0B3B11A5-B7AD-414D-8DCD-25C744B0462C}" srcOrd="14" destOrd="0" parTransId="{178F4945-DF7A-4000-B600-868C45E4BC6C}" sibTransId="{027540CA-30FC-4B5F-80F2-58B3BE8DAC4A}"/>
    <dgm:cxn modelId="{6D36B354-B845-4E46-8FD6-E9BB11E2EEE9}" srcId="{8AF5898D-9E86-4098-856F-608ACB7C358C}" destId="{15658FD3-08D8-4B3E-B8F0-23ED607339DF}" srcOrd="13" destOrd="0" parTransId="{B32CE242-D727-4F9F-B5E9-DF7C3D4C8219}" sibTransId="{7C41DC33-4273-44AC-AD12-4547E4596377}"/>
    <dgm:cxn modelId="{98B7A63C-C128-4A49-9EA2-2DCA63EF2264}" srcId="{8AF5898D-9E86-4098-856F-608ACB7C358C}" destId="{4F8ADEB2-12E1-4E6E-B1F3-061DE576C889}" srcOrd="10" destOrd="0" parTransId="{E7D9EE22-5554-43BF-92A0-3D35D9665727}" sibTransId="{A3394D89-902C-4C86-A5C2-37717694462B}"/>
    <dgm:cxn modelId="{F740C69E-0DC9-4FA3-8E7E-2890AEEE5CD7}" srcId="{8AF5898D-9E86-4098-856F-608ACB7C358C}" destId="{21D757D7-8178-4A62-A010-37D3C5924568}" srcOrd="1" destOrd="0" parTransId="{E2981D8B-3BD7-43BF-8A18-AD28065A1F6D}" sibTransId="{547DBF92-F329-45B8-B3D2-92203CC3A9E0}"/>
    <dgm:cxn modelId="{7FC60E3C-9EE6-4856-8FDA-F8B3707F3454}" srcId="{8AF5898D-9E86-4098-856F-608ACB7C358C}" destId="{35562F8D-8EE2-456E-B788-9C6BBF4CF009}" srcOrd="5" destOrd="0" parTransId="{DC019A03-3CBB-4EE1-BEE1-3956E8E81463}" sibTransId="{BEC90E19-0769-4327-816F-4959EC6B5D41}"/>
    <dgm:cxn modelId="{E0B76988-133D-4945-B228-D9CE0F95AB78}" type="presOf" srcId="{BA7EC831-88AD-4E49-BA3B-66AE13B1EC88}" destId="{83E40324-2A40-48E4-A394-1FFA0C4FEFD6}" srcOrd="0" destOrd="0" presId="urn:microsoft.com/office/officeart/2005/8/layout/matrix3"/>
    <dgm:cxn modelId="{0A2AA232-AC63-45E5-97F5-02537E6EBA29}" srcId="{8AF5898D-9E86-4098-856F-608ACB7C358C}" destId="{02706208-AF37-45A3-A812-2A5F6E53CA97}" srcOrd="3" destOrd="0" parTransId="{FC252475-EA3B-474B-8907-78FA75D72FD4}" sibTransId="{7971DD7F-3D58-4ECB-BA97-D39969E63E43}"/>
    <dgm:cxn modelId="{83CBC73E-93A0-434D-8E60-982A147C9B5F}" srcId="{8AF5898D-9E86-4098-856F-608ACB7C358C}" destId="{1B3C8FA5-9F28-481B-BE77-1E3C22E88B5F}" srcOrd="6" destOrd="0" parTransId="{B96D4FAF-B31D-4491-B4CB-68C630D00B60}" sibTransId="{36E08923-0818-4B01-A70B-8CDA3FC8A5EA}"/>
    <dgm:cxn modelId="{2FD0D17A-E6D7-46A5-B48D-3D85802A5927}" type="presOf" srcId="{8AF5898D-9E86-4098-856F-608ACB7C358C}" destId="{B25B2059-012C-4BC7-8DF0-CDD50AE4358D}" srcOrd="0" destOrd="0" presId="urn:microsoft.com/office/officeart/2005/8/layout/matrix3"/>
    <dgm:cxn modelId="{EB97A4D9-0B86-49A2-B9F3-B2F75564F020}" srcId="{8AF5898D-9E86-4098-856F-608ACB7C358C}" destId="{B5EAE547-A1FE-4EEA-AAFF-D754EBF67AB3}" srcOrd="7" destOrd="0" parTransId="{C1C9E974-66C0-4402-9E04-D159733AC15D}" sibTransId="{A1B301BA-C1D0-47EC-8E88-4C78D77762B8}"/>
    <dgm:cxn modelId="{387C53C3-9091-4B07-B3E1-3C893B0323C4}" srcId="{8AF5898D-9E86-4098-856F-608ACB7C358C}" destId="{472C9411-C1D7-49E4-876B-A3115CF95EF7}" srcOrd="11" destOrd="0" parTransId="{0A1FFCB7-284B-4798-9EA7-00E28914AD91}" sibTransId="{186A4D83-116C-4E39-961E-F6D854A204A3}"/>
    <dgm:cxn modelId="{72620F70-8D52-4293-9C6F-8CD7D5D5A20F}" type="presOf" srcId="{3C4E2348-1007-4E32-8161-A1B107E7F5DD}" destId="{77F195F8-CAE1-4AB2-BD87-A937CD6D210C}" srcOrd="0" destOrd="0" presId="urn:microsoft.com/office/officeart/2005/8/layout/matrix3"/>
    <dgm:cxn modelId="{08151CCD-6233-4EBC-81B4-1206B79FAB25}" srcId="{8AF5898D-9E86-4098-856F-608ACB7C358C}" destId="{3C4E2348-1007-4E32-8161-A1B107E7F5DD}" srcOrd="0" destOrd="0" parTransId="{E329C138-ED49-4567-AADF-63450152A19F}" sibTransId="{E954849A-C626-47F7-955F-B610CE3D9D51}"/>
    <dgm:cxn modelId="{824D0B3F-D30D-404E-BD61-29808AD1DB97}" srcId="{8AF5898D-9E86-4098-856F-608ACB7C358C}" destId="{C8B4A7DE-44E6-4FC0-A3A7-FBDC2223DF06}" srcOrd="8" destOrd="0" parTransId="{BE41FCA8-C5BF-42F4-A285-49D8A3419EAF}" sibTransId="{BAB66D30-CD84-4360-9F7A-5C5DEB0F6AA6}"/>
    <dgm:cxn modelId="{981D95EC-CF37-401A-B747-69C4AC67391B}" srcId="{8AF5898D-9E86-4098-856F-608ACB7C358C}" destId="{6209D368-6383-45ED-AA34-C19B8AE6C91C}" srcOrd="9" destOrd="0" parTransId="{BE4C534C-FDF8-4FE2-9E8B-8A62CA8641FA}" sibTransId="{FD54E6ED-4C8F-41E0-B12C-F808CB681DA9}"/>
    <dgm:cxn modelId="{0FB6AEAE-0970-4CF6-9C18-AC358B2DEA35}" type="presParOf" srcId="{B25B2059-012C-4BC7-8DF0-CDD50AE4358D}" destId="{F1D5FDD0-9F2E-4E93-AD63-316D80AE0FF2}" srcOrd="0" destOrd="0" presId="urn:microsoft.com/office/officeart/2005/8/layout/matrix3"/>
    <dgm:cxn modelId="{1ED443AC-1814-4483-88DD-FC4562CE52F6}" type="presParOf" srcId="{B25B2059-012C-4BC7-8DF0-CDD50AE4358D}" destId="{77F195F8-CAE1-4AB2-BD87-A937CD6D210C}" srcOrd="1" destOrd="0" presId="urn:microsoft.com/office/officeart/2005/8/layout/matrix3"/>
    <dgm:cxn modelId="{7A105781-763B-4932-B69C-2E1167AB9D9D}" type="presParOf" srcId="{B25B2059-012C-4BC7-8DF0-CDD50AE4358D}" destId="{59B943B2-A650-4934-A25A-FFE7FBC83B2C}" srcOrd="2" destOrd="0" presId="urn:microsoft.com/office/officeart/2005/8/layout/matrix3"/>
    <dgm:cxn modelId="{F668BE38-9CB6-414F-B093-71B02A423E56}" type="presParOf" srcId="{B25B2059-012C-4BC7-8DF0-CDD50AE4358D}" destId="{83E40324-2A40-48E4-A394-1FFA0C4FEFD6}" srcOrd="3" destOrd="0" presId="urn:microsoft.com/office/officeart/2005/8/layout/matrix3"/>
    <dgm:cxn modelId="{31779E07-0487-4EC8-A2BE-2F781251C241}" type="presParOf" srcId="{B25B2059-012C-4BC7-8DF0-CDD50AE4358D}" destId="{58B80366-3F96-4E24-83D3-FEFB322201A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8B20FE-FFC6-4AF7-8829-629504C55EA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E879994-49CA-4A01-B0E2-5A8A915B1CFE}">
      <dgm:prSet phldrT="[Tekst]" custT="1"/>
      <dgm:spPr/>
      <dgm:t>
        <a:bodyPr/>
        <a:lstStyle/>
        <a:p>
          <a:r>
            <a:rPr lang="pl-PL" sz="1600" dirty="0" smtClean="0"/>
            <a:t>Problemy demograficzne – niski przyrost naturalny, starzenie się społeczeństwa </a:t>
          </a:r>
          <a:endParaRPr lang="pl-PL" sz="1600" dirty="0"/>
        </a:p>
      </dgm:t>
    </dgm:pt>
    <dgm:pt modelId="{2B993C2C-24C0-431C-88E1-D182C58F3A61}" type="parTrans" cxnId="{36D07326-1C3B-40DF-AC79-F8E6F6FBED51}">
      <dgm:prSet/>
      <dgm:spPr/>
      <dgm:t>
        <a:bodyPr/>
        <a:lstStyle/>
        <a:p>
          <a:endParaRPr lang="pl-PL"/>
        </a:p>
      </dgm:t>
    </dgm:pt>
    <dgm:pt modelId="{2E540C8F-0AD7-41B1-8E1B-B5EA6C69A204}" type="sibTrans" cxnId="{36D07326-1C3B-40DF-AC79-F8E6F6FBED51}">
      <dgm:prSet/>
      <dgm:spPr/>
      <dgm:t>
        <a:bodyPr/>
        <a:lstStyle/>
        <a:p>
          <a:endParaRPr lang="pl-PL"/>
        </a:p>
      </dgm:t>
    </dgm:pt>
    <dgm:pt modelId="{5BF65BD3-E127-430E-AFC7-CEE6FDD409F8}">
      <dgm:prSet phldrT="[Tekst]" custT="1"/>
      <dgm:spPr/>
      <dgm:t>
        <a:bodyPr/>
        <a:lstStyle/>
        <a:p>
          <a:r>
            <a:rPr lang="pl-PL" sz="1400" dirty="0" smtClean="0"/>
            <a:t>Dysproporcje rozwojowe w stosunku do miast w zachodniej części kraju</a:t>
          </a:r>
          <a:endParaRPr lang="pl-PL" sz="1400" dirty="0"/>
        </a:p>
      </dgm:t>
    </dgm:pt>
    <dgm:pt modelId="{1C0B9672-3D57-4D75-A4CE-B5C4AE54E591}" type="parTrans" cxnId="{C757A719-7E0C-4DDB-833D-9FDBB3410C7C}">
      <dgm:prSet/>
      <dgm:spPr/>
      <dgm:t>
        <a:bodyPr/>
        <a:lstStyle/>
        <a:p>
          <a:endParaRPr lang="pl-PL"/>
        </a:p>
      </dgm:t>
    </dgm:pt>
    <dgm:pt modelId="{A237A803-0C23-4932-AE60-9FB40D325D32}" type="sibTrans" cxnId="{C757A719-7E0C-4DDB-833D-9FDBB3410C7C}">
      <dgm:prSet/>
      <dgm:spPr/>
      <dgm:t>
        <a:bodyPr/>
        <a:lstStyle/>
        <a:p>
          <a:endParaRPr lang="pl-PL"/>
        </a:p>
      </dgm:t>
    </dgm:pt>
    <dgm:pt modelId="{483B036F-25E9-4AB3-AC0D-B5CAE1986C38}">
      <dgm:prSet phldrT="[Tekst]"/>
      <dgm:spPr/>
      <dgm:t>
        <a:bodyPr/>
        <a:lstStyle/>
        <a:p>
          <a:r>
            <a:rPr lang="pl-PL" dirty="0" smtClean="0"/>
            <a:t>Migracja i emigracja młodych ludzi do większych miast i za granicę </a:t>
          </a:r>
          <a:endParaRPr lang="pl-PL" dirty="0"/>
        </a:p>
      </dgm:t>
    </dgm:pt>
    <dgm:pt modelId="{9884269E-C881-46DA-AE5C-E303FCC47312}" type="parTrans" cxnId="{86D94DA4-0531-4F68-8FD5-19B7B401FE61}">
      <dgm:prSet/>
      <dgm:spPr/>
      <dgm:t>
        <a:bodyPr/>
        <a:lstStyle/>
        <a:p>
          <a:endParaRPr lang="pl-PL"/>
        </a:p>
      </dgm:t>
    </dgm:pt>
    <dgm:pt modelId="{8C87F71B-100B-4F33-A8F0-63C74F893A7B}" type="sibTrans" cxnId="{86D94DA4-0531-4F68-8FD5-19B7B401FE61}">
      <dgm:prSet/>
      <dgm:spPr/>
      <dgm:t>
        <a:bodyPr/>
        <a:lstStyle/>
        <a:p>
          <a:endParaRPr lang="pl-PL"/>
        </a:p>
      </dgm:t>
    </dgm:pt>
    <dgm:pt modelId="{DF8105E1-D84C-4EED-AEBE-2C955165CA65}">
      <dgm:prSet phldrT="[Tekst]" custT="1"/>
      <dgm:spPr/>
      <dgm:t>
        <a:bodyPr/>
        <a:lstStyle/>
        <a:p>
          <a:r>
            <a:rPr lang="pl-PL" sz="1600" dirty="0" smtClean="0"/>
            <a:t>Ekonomiczne i gospodarcze skutki wojny w Ukrainie </a:t>
          </a:r>
          <a:endParaRPr lang="pl-PL" sz="1600" dirty="0"/>
        </a:p>
      </dgm:t>
    </dgm:pt>
    <dgm:pt modelId="{81B583F1-1CB9-4DAF-8E43-AE757E5A073E}" type="parTrans" cxnId="{6969E5C5-5D16-4A7C-B1E2-572B3B0DB050}">
      <dgm:prSet/>
      <dgm:spPr/>
      <dgm:t>
        <a:bodyPr/>
        <a:lstStyle/>
        <a:p>
          <a:endParaRPr lang="pl-PL"/>
        </a:p>
      </dgm:t>
    </dgm:pt>
    <dgm:pt modelId="{2AF8873F-AD5A-4D56-8B23-6871DA79A8B9}" type="sibTrans" cxnId="{6969E5C5-5D16-4A7C-B1E2-572B3B0DB050}">
      <dgm:prSet/>
      <dgm:spPr/>
      <dgm:t>
        <a:bodyPr/>
        <a:lstStyle/>
        <a:p>
          <a:endParaRPr lang="pl-PL"/>
        </a:p>
      </dgm:t>
    </dgm:pt>
    <dgm:pt modelId="{A28F83F6-90EE-40FF-A19E-A235D1045844}" type="pres">
      <dgm:prSet presAssocID="{B88B20FE-FFC6-4AF7-8829-629504C55EA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611F3D-9DCD-47D4-A170-B2AEAB54A079}" type="pres">
      <dgm:prSet presAssocID="{B88B20FE-FFC6-4AF7-8829-629504C55EA7}" presName="diamond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407E93-4972-41C7-80A4-2C0269086B3E}" type="pres">
      <dgm:prSet presAssocID="{B88B20FE-FFC6-4AF7-8829-629504C55EA7}" presName="quad1" presStyleLbl="node1" presStyleIdx="0" presStyleCnt="4" custScaleX="213822" custScaleY="84688" custLinFactX="-43273" custLinFactNeighborX="-100000" custLinFactNeighborY="-23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2FEFFB-0F47-4BA1-BF89-F9E3F683B4D8}" type="pres">
      <dgm:prSet presAssocID="{B88B20FE-FFC6-4AF7-8829-629504C55EA7}" presName="quad2" presStyleLbl="node1" presStyleIdx="1" presStyleCnt="4" custScaleX="188438" custScaleY="69488" custLinFactX="42161" custLinFactNeighborX="100000" custLinFactNeighborY="-31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4B0EFD-69BB-4EE3-9710-C29CF40EE322}" type="pres">
      <dgm:prSet presAssocID="{B88B20FE-FFC6-4AF7-8829-629504C55EA7}" presName="quad3" presStyleLbl="node1" presStyleIdx="2" presStyleCnt="4" custScaleX="204869" custLinFactX="-50359" custLinFactNeighborX="-100000" custLinFactNeighborY="10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1BE22F-01E2-4A7C-A563-3244C3811923}" type="pres">
      <dgm:prSet presAssocID="{B88B20FE-FFC6-4AF7-8829-629504C55EA7}" presName="quad4" presStyleLbl="node1" presStyleIdx="3" presStyleCnt="4" custScaleX="175395" custScaleY="70573" custLinFactX="46966" custLinFactNeighborX="100000" custLinFactNeighborY="296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06109F4-B9F5-4114-9B85-A3F2522197D2}" type="presOf" srcId="{DF8105E1-D84C-4EED-AEBE-2C955165CA65}" destId="{481BE22F-01E2-4A7C-A563-3244C3811923}" srcOrd="0" destOrd="0" presId="urn:microsoft.com/office/officeart/2005/8/layout/matrix3"/>
    <dgm:cxn modelId="{36D07326-1C3B-40DF-AC79-F8E6F6FBED51}" srcId="{B88B20FE-FFC6-4AF7-8829-629504C55EA7}" destId="{0E879994-49CA-4A01-B0E2-5A8A915B1CFE}" srcOrd="0" destOrd="0" parTransId="{2B993C2C-24C0-431C-88E1-D182C58F3A61}" sibTransId="{2E540C8F-0AD7-41B1-8E1B-B5EA6C69A204}"/>
    <dgm:cxn modelId="{E8FECD65-1288-4255-9C10-FEE6A83F9020}" type="presOf" srcId="{B88B20FE-FFC6-4AF7-8829-629504C55EA7}" destId="{A28F83F6-90EE-40FF-A19E-A235D1045844}" srcOrd="0" destOrd="0" presId="urn:microsoft.com/office/officeart/2005/8/layout/matrix3"/>
    <dgm:cxn modelId="{6969E5C5-5D16-4A7C-B1E2-572B3B0DB050}" srcId="{B88B20FE-FFC6-4AF7-8829-629504C55EA7}" destId="{DF8105E1-D84C-4EED-AEBE-2C955165CA65}" srcOrd="3" destOrd="0" parTransId="{81B583F1-1CB9-4DAF-8E43-AE757E5A073E}" sibTransId="{2AF8873F-AD5A-4D56-8B23-6871DA79A8B9}"/>
    <dgm:cxn modelId="{C757A719-7E0C-4DDB-833D-9FDBB3410C7C}" srcId="{B88B20FE-FFC6-4AF7-8829-629504C55EA7}" destId="{5BF65BD3-E127-430E-AFC7-CEE6FDD409F8}" srcOrd="1" destOrd="0" parTransId="{1C0B9672-3D57-4D75-A4CE-B5C4AE54E591}" sibTransId="{A237A803-0C23-4932-AE60-9FB40D325D32}"/>
    <dgm:cxn modelId="{1B732815-B549-47FD-A89B-80927358609B}" type="presOf" srcId="{5BF65BD3-E127-430E-AFC7-CEE6FDD409F8}" destId="{C82FEFFB-0F47-4BA1-BF89-F9E3F683B4D8}" srcOrd="0" destOrd="0" presId="urn:microsoft.com/office/officeart/2005/8/layout/matrix3"/>
    <dgm:cxn modelId="{86D94DA4-0531-4F68-8FD5-19B7B401FE61}" srcId="{B88B20FE-FFC6-4AF7-8829-629504C55EA7}" destId="{483B036F-25E9-4AB3-AC0D-B5CAE1986C38}" srcOrd="2" destOrd="0" parTransId="{9884269E-C881-46DA-AE5C-E303FCC47312}" sibTransId="{8C87F71B-100B-4F33-A8F0-63C74F893A7B}"/>
    <dgm:cxn modelId="{EE06DBB9-364F-48AD-BF62-8F9A3CE605B4}" type="presOf" srcId="{0E879994-49CA-4A01-B0E2-5A8A915B1CFE}" destId="{94407E93-4972-41C7-80A4-2C0269086B3E}" srcOrd="0" destOrd="0" presId="urn:microsoft.com/office/officeart/2005/8/layout/matrix3"/>
    <dgm:cxn modelId="{E7F93333-FCE6-477C-BD64-DDBCC1F31642}" type="presOf" srcId="{483B036F-25E9-4AB3-AC0D-B5CAE1986C38}" destId="{864B0EFD-69BB-4EE3-9710-C29CF40EE322}" srcOrd="0" destOrd="0" presId="urn:microsoft.com/office/officeart/2005/8/layout/matrix3"/>
    <dgm:cxn modelId="{B72C47A6-9F7A-4AF6-A437-77C58CC13EC2}" type="presParOf" srcId="{A28F83F6-90EE-40FF-A19E-A235D1045844}" destId="{A4611F3D-9DCD-47D4-A170-B2AEAB54A079}" srcOrd="0" destOrd="0" presId="urn:microsoft.com/office/officeart/2005/8/layout/matrix3"/>
    <dgm:cxn modelId="{BEE4CC48-2842-4008-A483-DD001EBA7368}" type="presParOf" srcId="{A28F83F6-90EE-40FF-A19E-A235D1045844}" destId="{94407E93-4972-41C7-80A4-2C0269086B3E}" srcOrd="1" destOrd="0" presId="urn:microsoft.com/office/officeart/2005/8/layout/matrix3"/>
    <dgm:cxn modelId="{D993A361-AA6B-44F5-B27C-8F98D54F2A8A}" type="presParOf" srcId="{A28F83F6-90EE-40FF-A19E-A235D1045844}" destId="{C82FEFFB-0F47-4BA1-BF89-F9E3F683B4D8}" srcOrd="2" destOrd="0" presId="urn:microsoft.com/office/officeart/2005/8/layout/matrix3"/>
    <dgm:cxn modelId="{540D234A-5E16-4234-8DF1-55D4F6910864}" type="presParOf" srcId="{A28F83F6-90EE-40FF-A19E-A235D1045844}" destId="{864B0EFD-69BB-4EE3-9710-C29CF40EE322}" srcOrd="3" destOrd="0" presId="urn:microsoft.com/office/officeart/2005/8/layout/matrix3"/>
    <dgm:cxn modelId="{7F7F31A1-0E9B-457A-9EBF-B70C742923E9}" type="presParOf" srcId="{A28F83F6-90EE-40FF-A19E-A235D1045844}" destId="{481BE22F-01E2-4A7C-A563-3244C381192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4ABDE-0AE7-4DDE-AD81-CC63195612BD}">
      <dsp:nvSpPr>
        <dsp:cNvPr id="0" name=""/>
        <dsp:cNvSpPr/>
      </dsp:nvSpPr>
      <dsp:spPr>
        <a:xfrm>
          <a:off x="3104565" y="0"/>
          <a:ext cx="3864801" cy="3599316"/>
        </a:xfrm>
        <a:prstGeom prst="diamond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790A7-5265-4143-AE5B-B703186C4A00}">
      <dsp:nvSpPr>
        <dsp:cNvPr id="0" name=""/>
        <dsp:cNvSpPr/>
      </dsp:nvSpPr>
      <dsp:spPr>
        <a:xfrm>
          <a:off x="0" y="72839"/>
          <a:ext cx="4029781" cy="1403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Korzystne położenie geograficzne na głównych szlakach transportowych  o znaczeniu międzynarodowym, krajowym i regionalnym</a:t>
          </a:r>
          <a:endParaRPr lang="pl-PL" sz="1600" kern="1200" dirty="0"/>
        </a:p>
      </dsp:txBody>
      <dsp:txXfrm>
        <a:off x="68525" y="141364"/>
        <a:ext cx="3892731" cy="1266683"/>
      </dsp:txXfrm>
    </dsp:sp>
    <dsp:sp modelId="{BE9B5D94-4188-4FBB-822D-0F42A8D4B207}">
      <dsp:nvSpPr>
        <dsp:cNvPr id="0" name=""/>
        <dsp:cNvSpPr/>
      </dsp:nvSpPr>
      <dsp:spPr>
        <a:xfrm flipH="1">
          <a:off x="6219459" y="1164"/>
          <a:ext cx="3583590" cy="1403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 walory krajobrazowe, tereny zielone, bogate zasoby przyrodniczo naturalne, zasoby leśne</a:t>
          </a:r>
          <a:endParaRPr lang="pl-PL" sz="1500" kern="1200" dirty="0"/>
        </a:p>
      </dsp:txBody>
      <dsp:txXfrm>
        <a:off x="6287984" y="69689"/>
        <a:ext cx="3446540" cy="1266683"/>
      </dsp:txXfrm>
    </dsp:sp>
    <dsp:sp modelId="{83B9B596-33D1-4707-BCFC-65C0D821408E}">
      <dsp:nvSpPr>
        <dsp:cNvPr id="0" name=""/>
        <dsp:cNvSpPr/>
      </dsp:nvSpPr>
      <dsp:spPr>
        <a:xfrm>
          <a:off x="805599" y="1854532"/>
          <a:ext cx="2441021" cy="1403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Wielokulturowość, tradycje, zabytki </a:t>
          </a:r>
          <a:endParaRPr lang="pl-PL" sz="1500" kern="1200" dirty="0"/>
        </a:p>
      </dsp:txBody>
      <dsp:txXfrm>
        <a:off x="874124" y="1923057"/>
        <a:ext cx="2303971" cy="1266683"/>
      </dsp:txXfrm>
    </dsp:sp>
    <dsp:sp modelId="{5806212F-1E23-4B11-B3B4-86F193130AE5}">
      <dsp:nvSpPr>
        <dsp:cNvPr id="0" name=""/>
        <dsp:cNvSpPr/>
      </dsp:nvSpPr>
      <dsp:spPr>
        <a:xfrm>
          <a:off x="6804043" y="2001881"/>
          <a:ext cx="2729980" cy="1403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dobrze rozwinięta sieć szkół</a:t>
          </a:r>
          <a:endParaRPr lang="pl-PL" sz="1500" kern="1200" dirty="0"/>
        </a:p>
      </dsp:txBody>
      <dsp:txXfrm>
        <a:off x="6872568" y="2070406"/>
        <a:ext cx="2592930" cy="1266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F6920-FF52-436E-8A6B-0D77B2B4FC9B}">
      <dsp:nvSpPr>
        <dsp:cNvPr id="0" name=""/>
        <dsp:cNvSpPr/>
      </dsp:nvSpPr>
      <dsp:spPr>
        <a:xfrm>
          <a:off x="2907591" y="0"/>
          <a:ext cx="4553526" cy="4553526"/>
        </a:xfrm>
        <a:prstGeom prst="diamond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BC579-4B3E-4DD3-9A51-020F725C8270}">
      <dsp:nvSpPr>
        <dsp:cNvPr id="0" name=""/>
        <dsp:cNvSpPr/>
      </dsp:nvSpPr>
      <dsp:spPr>
        <a:xfrm>
          <a:off x="0" y="136315"/>
          <a:ext cx="3223302" cy="1120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Słabo rozwinięte budownictwo mieszkaniowe  </a:t>
          </a:r>
          <a:endParaRPr lang="pl-PL" sz="1800" kern="1200" dirty="0"/>
        </a:p>
      </dsp:txBody>
      <dsp:txXfrm>
        <a:off x="54692" y="191007"/>
        <a:ext cx="3113918" cy="1010980"/>
      </dsp:txXfrm>
    </dsp:sp>
    <dsp:sp modelId="{5D4E626B-DE99-4639-881B-B9DA1CDFE92D}">
      <dsp:nvSpPr>
        <dsp:cNvPr id="0" name=""/>
        <dsp:cNvSpPr/>
      </dsp:nvSpPr>
      <dsp:spPr>
        <a:xfrm>
          <a:off x="0" y="1597017"/>
          <a:ext cx="2981481" cy="1210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Niski udział przedsiębiorców przy dostosowaniu kształcenia zawodowego do potrzeb rynku pracy </a:t>
          </a:r>
          <a:endParaRPr lang="pl-PL" sz="1500" kern="1200" dirty="0"/>
        </a:p>
      </dsp:txBody>
      <dsp:txXfrm>
        <a:off x="59105" y="1656122"/>
        <a:ext cx="2863271" cy="1092563"/>
      </dsp:txXfrm>
    </dsp:sp>
    <dsp:sp modelId="{17E83BE7-9B3C-4044-8EEE-FB7865A23703}">
      <dsp:nvSpPr>
        <dsp:cNvPr id="0" name=""/>
        <dsp:cNvSpPr/>
      </dsp:nvSpPr>
      <dsp:spPr>
        <a:xfrm>
          <a:off x="27032" y="3091555"/>
          <a:ext cx="2941346" cy="953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Brak placówek opiekuńczo – wychowawczych i domów pomocy społecznej</a:t>
          </a:r>
          <a:endParaRPr lang="pl-PL" sz="1500" kern="1200" dirty="0"/>
        </a:p>
      </dsp:txBody>
      <dsp:txXfrm>
        <a:off x="73601" y="3138124"/>
        <a:ext cx="2848208" cy="860826"/>
      </dsp:txXfrm>
    </dsp:sp>
    <dsp:sp modelId="{80D50625-080E-4F2D-8D8F-2B812AA19DC1}">
      <dsp:nvSpPr>
        <dsp:cNvPr id="0" name=""/>
        <dsp:cNvSpPr/>
      </dsp:nvSpPr>
      <dsp:spPr>
        <a:xfrm>
          <a:off x="6826295" y="3005815"/>
          <a:ext cx="3143298" cy="953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Transport publiczny  </a:t>
          </a:r>
          <a:endParaRPr lang="pl-PL" sz="1500" kern="1200" dirty="0"/>
        </a:p>
      </dsp:txBody>
      <dsp:txXfrm>
        <a:off x="6872839" y="3052359"/>
        <a:ext cx="3050210" cy="8603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5FDD0-9F2E-4E93-AD63-316D80AE0FF2}">
      <dsp:nvSpPr>
        <dsp:cNvPr id="0" name=""/>
        <dsp:cNvSpPr/>
      </dsp:nvSpPr>
      <dsp:spPr>
        <a:xfrm>
          <a:off x="2898954" y="0"/>
          <a:ext cx="3951843" cy="3951843"/>
        </a:xfrm>
        <a:prstGeom prst="diamond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195F8-CAE1-4AB2-BD87-A937CD6D210C}">
      <dsp:nvSpPr>
        <dsp:cNvPr id="0" name=""/>
        <dsp:cNvSpPr/>
      </dsp:nvSpPr>
      <dsp:spPr>
        <a:xfrm flipH="1">
          <a:off x="6070653" y="1567126"/>
          <a:ext cx="3543246" cy="985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Rozwój agroturystyki </a:t>
          </a:r>
          <a:endParaRPr lang="pl-PL" sz="1800" kern="1200" dirty="0"/>
        </a:p>
      </dsp:txBody>
      <dsp:txXfrm>
        <a:off x="6118758" y="1615231"/>
        <a:ext cx="3447036" cy="889229"/>
      </dsp:txXfrm>
    </dsp:sp>
    <dsp:sp modelId="{59B943B2-A650-4934-A25A-FFE7FBC83B2C}">
      <dsp:nvSpPr>
        <dsp:cNvPr id="0" name=""/>
        <dsp:cNvSpPr/>
      </dsp:nvSpPr>
      <dsp:spPr>
        <a:xfrm>
          <a:off x="0" y="0"/>
          <a:ext cx="3448862" cy="1541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Aktywność jednostek samorządu terytorialnego, organizacji pozarządowych oraz innych podmiotów na rzecz zaspokojenia potrzeb mieszkańców</a:t>
          </a:r>
          <a:endParaRPr lang="pl-PL" sz="1400" kern="1200" dirty="0"/>
        </a:p>
      </dsp:txBody>
      <dsp:txXfrm>
        <a:off x="75236" y="75236"/>
        <a:ext cx="3298390" cy="1390746"/>
      </dsp:txXfrm>
    </dsp:sp>
    <dsp:sp modelId="{83E40324-2A40-48E4-A394-1FFA0C4FEFD6}">
      <dsp:nvSpPr>
        <dsp:cNvPr id="0" name=""/>
        <dsp:cNvSpPr/>
      </dsp:nvSpPr>
      <dsp:spPr>
        <a:xfrm>
          <a:off x="0" y="2678411"/>
          <a:ext cx="3596156" cy="1204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Możliwość pozyskania środków finansowych zewnętrznych pochodzących ze źródeł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krajowych oraz Unii Europejskiej.</a:t>
          </a:r>
          <a:endParaRPr lang="pl-PL" sz="1400" kern="1200" dirty="0"/>
        </a:p>
      </dsp:txBody>
      <dsp:txXfrm>
        <a:off x="58795" y="2737206"/>
        <a:ext cx="3478566" cy="1086841"/>
      </dsp:txXfrm>
    </dsp:sp>
    <dsp:sp modelId="{58B80366-3F96-4E24-83D3-FEFB322201A9}">
      <dsp:nvSpPr>
        <dsp:cNvPr id="0" name=""/>
        <dsp:cNvSpPr/>
      </dsp:nvSpPr>
      <dsp:spPr>
        <a:xfrm>
          <a:off x="6098811" y="2779885"/>
          <a:ext cx="3515088" cy="1001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Postęp techniczny i technologiczny jako szansa dla młodych wykształconych ludzi </a:t>
          </a:r>
          <a:endParaRPr lang="pl-PL" sz="1400" kern="1200" dirty="0"/>
        </a:p>
      </dsp:txBody>
      <dsp:txXfrm>
        <a:off x="6147676" y="2828750"/>
        <a:ext cx="3417358" cy="903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11F3D-9DCD-47D4-A170-B2AEAB54A079}">
      <dsp:nvSpPr>
        <dsp:cNvPr id="0" name=""/>
        <dsp:cNvSpPr/>
      </dsp:nvSpPr>
      <dsp:spPr>
        <a:xfrm>
          <a:off x="2853584" y="0"/>
          <a:ext cx="4110181" cy="4110181"/>
        </a:xfrm>
        <a:prstGeom prst="diamond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07E93-4972-41C7-80A4-2C0269086B3E}">
      <dsp:nvSpPr>
        <dsp:cNvPr id="0" name=""/>
        <dsp:cNvSpPr/>
      </dsp:nvSpPr>
      <dsp:spPr>
        <a:xfrm>
          <a:off x="35160" y="10354"/>
          <a:ext cx="3427503" cy="1357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Problemy demograficzne – niski przyrost naturalny, starzenie się społeczeństwa </a:t>
          </a:r>
          <a:endParaRPr lang="pl-PL" sz="1600" kern="1200" dirty="0"/>
        </a:p>
      </dsp:txBody>
      <dsp:txXfrm>
        <a:off x="101429" y="76623"/>
        <a:ext cx="3294965" cy="1224985"/>
      </dsp:txXfrm>
    </dsp:sp>
    <dsp:sp modelId="{C82FEFFB-0F47-4BA1-BF89-F9E3F683B4D8}">
      <dsp:nvSpPr>
        <dsp:cNvPr id="0" name=""/>
        <dsp:cNvSpPr/>
      </dsp:nvSpPr>
      <dsp:spPr>
        <a:xfrm>
          <a:off x="6540308" y="0"/>
          <a:ext cx="3020605" cy="1113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Dysproporcje rozwojowe w stosunku do miast w zachodniej części kraju</a:t>
          </a:r>
          <a:endParaRPr lang="pl-PL" sz="1400" kern="1200" dirty="0"/>
        </a:p>
      </dsp:txBody>
      <dsp:txXfrm>
        <a:off x="6594683" y="54375"/>
        <a:ext cx="2911855" cy="1005122"/>
      </dsp:txXfrm>
    </dsp:sp>
    <dsp:sp modelId="{864B0EFD-69BB-4EE3-9710-C29CF40EE322}">
      <dsp:nvSpPr>
        <dsp:cNvPr id="0" name=""/>
        <dsp:cNvSpPr/>
      </dsp:nvSpPr>
      <dsp:spPr>
        <a:xfrm>
          <a:off x="0" y="2278787"/>
          <a:ext cx="3283989" cy="1602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Migracja i emigracja młodych ludzi do większych miast i za granicę </a:t>
          </a:r>
          <a:endParaRPr lang="pl-PL" sz="2200" kern="1200" dirty="0"/>
        </a:p>
      </dsp:txBody>
      <dsp:txXfrm>
        <a:off x="78251" y="2357038"/>
        <a:ext cx="3127487" cy="1446468"/>
      </dsp:txXfrm>
    </dsp:sp>
    <dsp:sp modelId="{481BE22F-01E2-4A7C-A563-3244C3811923}">
      <dsp:nvSpPr>
        <dsp:cNvPr id="0" name=""/>
        <dsp:cNvSpPr/>
      </dsp:nvSpPr>
      <dsp:spPr>
        <a:xfrm>
          <a:off x="6721869" y="2592120"/>
          <a:ext cx="2811530" cy="1131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Ekonomiczne i gospodarcze skutki wojny w Ukrainie </a:t>
          </a:r>
          <a:endParaRPr lang="pl-PL" sz="1600" kern="1200" dirty="0"/>
        </a:p>
      </dsp:txBody>
      <dsp:txXfrm>
        <a:off x="6777093" y="2647344"/>
        <a:ext cx="2701082" cy="1020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69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14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96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61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284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399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12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333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49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2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853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39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14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23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80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43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58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10BF0-42CD-4E8A-A22A-A6D44CA46081}" type="datetimeFigureOut">
              <a:rPr lang="pl-PL" smtClean="0"/>
              <a:t>21.09.2022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CB46E-C711-4DAE-A6DE-A680F6621E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460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9" y="606669"/>
            <a:ext cx="9638370" cy="52953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959" y="6121999"/>
            <a:ext cx="4115157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3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SWO</a:t>
            </a:r>
            <a:r>
              <a:rPr lang="pl-PL" sz="5400" b="1" dirty="0" smtClean="0"/>
              <a:t>T </a:t>
            </a:r>
            <a:r>
              <a:rPr lang="pl-PL" dirty="0" smtClean="0"/>
              <a:t>– </a:t>
            </a:r>
            <a:r>
              <a:rPr lang="pl-PL" dirty="0"/>
              <a:t>ZAGROŻENIA </a:t>
            </a:r>
            <a:r>
              <a:rPr lang="pl-PL" b="1" dirty="0"/>
              <a:t>(</a:t>
            </a:r>
            <a:r>
              <a:rPr lang="pl-PL" b="1" dirty="0" err="1" smtClean="0"/>
              <a:t>Threats</a:t>
            </a:r>
            <a:r>
              <a:rPr lang="pl-PL" b="1" dirty="0" smtClean="0"/>
              <a:t>); </a:t>
            </a:r>
            <a:endParaRPr lang="pl-PL" b="1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295376"/>
              </p:ext>
            </p:extLst>
          </p:nvPr>
        </p:nvGraphicFramePr>
        <p:xfrm>
          <a:off x="681038" y="2068946"/>
          <a:ext cx="9613900" cy="411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3119" y="3315978"/>
            <a:ext cx="2462997" cy="117289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7793" y="6018327"/>
            <a:ext cx="466994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22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Wstępna diagnoza obszaru objętego LSR</a:t>
            </a:r>
            <a:endParaRPr lang="pl-PL" dirty="0"/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57FB4AC2-1EF6-BF2D-CB3C-9AAE759690BD}"/>
              </a:ext>
            </a:extLst>
          </p:cNvPr>
          <p:cNvSpPr txBox="1">
            <a:spLocks/>
          </p:cNvSpPr>
          <p:nvPr/>
        </p:nvSpPr>
        <p:spPr>
          <a:xfrm>
            <a:off x="304799" y="2133600"/>
            <a:ext cx="4084959" cy="3472873"/>
          </a:xfrm>
          <a:prstGeom prst="rect">
            <a:avLst/>
          </a:prstGeom>
          <a:solidFill>
            <a:srgbClr val="FF9900"/>
          </a:solidFill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kern="0" dirty="0" smtClean="0">
                <a:solidFill>
                  <a:prstClr val="white"/>
                </a:solidFill>
                <a:latin typeface="+mj-lt"/>
                <a:ea typeface="Lato Semibold" panose="020F0502020204030203" pitchFamily="34" charset="0"/>
                <a:cs typeface="Poppins" pitchFamily="2" charset="0"/>
              </a:rPr>
              <a:t>Obszar LSR obejmuje gminy </a:t>
            </a:r>
            <a:r>
              <a:rPr lang="pl-PL" sz="2000" kern="0" dirty="0">
                <a:solidFill>
                  <a:prstClr val="white"/>
                </a:solidFill>
                <a:latin typeface="+mj-lt"/>
                <a:ea typeface="Lato Semibold" panose="020F0502020204030203" pitchFamily="34" charset="0"/>
                <a:cs typeface="Poppins" pitchFamily="2" charset="0"/>
              </a:rPr>
              <a:t>pow. </a:t>
            </a:r>
            <a:r>
              <a:rPr lang="pl-PL" sz="2000" kern="0" dirty="0" smtClean="0">
                <a:solidFill>
                  <a:prstClr val="white"/>
                </a:solidFill>
                <a:latin typeface="+mj-lt"/>
                <a:ea typeface="Lato Semibold" panose="020F0502020204030203" pitchFamily="34" charset="0"/>
                <a:cs typeface="Poppins" pitchFamily="2" charset="0"/>
              </a:rPr>
              <a:t>sokólskiego</a:t>
            </a:r>
            <a:r>
              <a:rPr lang="pl-PL" sz="2000" kern="0" dirty="0">
                <a:solidFill>
                  <a:prstClr val="white"/>
                </a:solidFill>
                <a:latin typeface="+mj-lt"/>
                <a:ea typeface="Lato Semibold" panose="020F0502020204030203" pitchFamily="34" charset="0"/>
                <a:cs typeface="Poppins" pitchFamily="2" charset="0"/>
              </a:rPr>
              <a:t>: </a:t>
            </a:r>
            <a:endParaRPr lang="pl-PL" sz="2000" kern="0" dirty="0" smtClean="0">
              <a:solidFill>
                <a:prstClr val="white"/>
              </a:solidFill>
              <a:latin typeface="+mj-lt"/>
              <a:ea typeface="Lato Semibold" panose="020F0502020204030203" pitchFamily="34" charset="0"/>
              <a:cs typeface="Poppins" pitchFamily="2" charset="0"/>
            </a:endParaRPr>
          </a:p>
          <a:p>
            <a:r>
              <a:rPr lang="pl-PL" sz="2000" b="1" kern="0" dirty="0" smtClean="0">
                <a:solidFill>
                  <a:prstClr val="white"/>
                </a:solidFill>
                <a:latin typeface="+mj-lt"/>
                <a:ea typeface="Lato Semibold" panose="020F0502020204030203" pitchFamily="34" charset="0"/>
                <a:cs typeface="Poppins" pitchFamily="2" charset="0"/>
              </a:rPr>
              <a:t>cztery </a:t>
            </a:r>
            <a:r>
              <a:rPr lang="pl-PL" sz="2000" b="1" kern="0" dirty="0">
                <a:solidFill>
                  <a:prstClr val="white"/>
                </a:solidFill>
                <a:latin typeface="+mj-lt"/>
                <a:ea typeface="Lato Semibold" panose="020F0502020204030203" pitchFamily="34" charset="0"/>
                <a:cs typeface="Poppins" pitchFamily="2" charset="0"/>
              </a:rPr>
              <a:t>gminy miejsko-wiejskie </a:t>
            </a:r>
            <a:r>
              <a:rPr lang="pl-PL" sz="2000" kern="0" dirty="0">
                <a:solidFill>
                  <a:prstClr val="white"/>
                </a:solidFill>
                <a:latin typeface="+mj-lt"/>
                <a:ea typeface="Lato Semibold" panose="020F0502020204030203" pitchFamily="34" charset="0"/>
                <a:cs typeface="Poppins" pitchFamily="2" charset="0"/>
              </a:rPr>
              <a:t>(Dąbrowa Białostocka, Krynki, Sokółka, Suchowola), </a:t>
            </a:r>
            <a:endParaRPr lang="pl-PL" sz="2000" kern="0" dirty="0" smtClean="0">
              <a:solidFill>
                <a:prstClr val="white"/>
              </a:solidFill>
              <a:latin typeface="+mj-lt"/>
              <a:ea typeface="Lato Semibold" panose="020F0502020204030203" pitchFamily="34" charset="0"/>
              <a:cs typeface="Poppins" pitchFamily="2" charset="0"/>
            </a:endParaRPr>
          </a:p>
          <a:p>
            <a:r>
              <a:rPr lang="pl-PL" sz="2000" b="1" kern="0" dirty="0" smtClean="0">
                <a:solidFill>
                  <a:prstClr val="white"/>
                </a:solidFill>
                <a:latin typeface="+mj-lt"/>
                <a:ea typeface="Lato Semibold" panose="020F0502020204030203" pitchFamily="34" charset="0"/>
                <a:cs typeface="Poppins" pitchFamily="2" charset="0"/>
              </a:rPr>
              <a:t>sześć </a:t>
            </a:r>
            <a:r>
              <a:rPr lang="pl-PL" sz="2000" b="1" kern="0" dirty="0">
                <a:solidFill>
                  <a:prstClr val="white"/>
                </a:solidFill>
                <a:latin typeface="+mj-lt"/>
                <a:ea typeface="Lato Semibold" panose="020F0502020204030203" pitchFamily="34" charset="0"/>
                <a:cs typeface="Poppins" pitchFamily="2" charset="0"/>
              </a:rPr>
              <a:t>wiejskich </a:t>
            </a:r>
            <a:r>
              <a:rPr lang="pl-PL" sz="2000" kern="0" dirty="0">
                <a:solidFill>
                  <a:prstClr val="white"/>
                </a:solidFill>
                <a:latin typeface="+mj-lt"/>
                <a:ea typeface="Lato Semibold" panose="020F0502020204030203" pitchFamily="34" charset="0"/>
                <a:cs typeface="Poppins" pitchFamily="2" charset="0"/>
              </a:rPr>
              <a:t>(Janów, Korycin, Kuźnica, Nowy Dwór, Sidra, Szudziałowo</a:t>
            </a:r>
            <a:r>
              <a:rPr lang="pl-PL" sz="2000" kern="0" dirty="0" smtClean="0">
                <a:solidFill>
                  <a:prstClr val="white"/>
                </a:solidFill>
                <a:latin typeface="+mj-lt"/>
                <a:ea typeface="Lato Semibold" panose="020F0502020204030203" pitchFamily="34" charset="0"/>
                <a:cs typeface="Poppins" pitchFamily="2" charset="0"/>
              </a:rPr>
              <a:t>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000" kern="0" dirty="0">
                <a:solidFill>
                  <a:prstClr val="white"/>
                </a:solidFill>
                <a:latin typeface="+mj-lt"/>
                <a:ea typeface="Lato Semibold" panose="020F0502020204030203" pitchFamily="34" charset="0"/>
                <a:cs typeface="Poppins" pitchFamily="2" charset="0"/>
              </a:rPr>
              <a:t>Obszar - </a:t>
            </a:r>
            <a:r>
              <a:rPr lang="pl-PL" sz="2000" dirty="0" smtClean="0">
                <a:latin typeface="+mj-lt"/>
              </a:rPr>
              <a:t>2</a:t>
            </a:r>
            <a:r>
              <a:rPr lang="pl-PL" sz="2000" dirty="0">
                <a:latin typeface="+mj-lt"/>
              </a:rPr>
              <a:t>054,51 km2</a:t>
            </a:r>
            <a:endParaRPr lang="pl-PL" sz="2000" kern="0" dirty="0">
              <a:solidFill>
                <a:prstClr val="white"/>
              </a:solidFill>
              <a:latin typeface="+mj-lt"/>
              <a:ea typeface="Lato Semibold" panose="020F0502020204030203" pitchFamily="34" charset="0"/>
              <a:cs typeface="Poppins" pitchFamily="2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pl-PL" sz="2000" kern="0" dirty="0" smtClean="0">
                <a:solidFill>
                  <a:prstClr val="white"/>
                </a:solidFill>
                <a:latin typeface="+mj-lt"/>
                <a:ea typeface="Lato Semibold" panose="020F0502020204030203" pitchFamily="34" charset="0"/>
                <a:cs typeface="Poppins" pitchFamily="2" charset="0"/>
              </a:rPr>
              <a:t>Ludność - </a:t>
            </a:r>
            <a:r>
              <a:rPr lang="pl-PL" sz="2000" dirty="0" smtClean="0"/>
              <a:t>65 637 osób 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pl-PL" sz="1400" dirty="0"/>
          </a:p>
          <a:p>
            <a:pPr marL="285750" lvl="0" indent="-285750">
              <a:buFont typeface="Wingdings" pitchFamily="2" charset="2"/>
              <a:buChar char="ü"/>
            </a:pPr>
            <a:endParaRPr lang="pl-PL" sz="1400" dirty="0" smtClean="0"/>
          </a:p>
          <a:p>
            <a:pPr lvl="0"/>
            <a:r>
              <a:rPr lang="pl-PL" sz="1000" i="1" kern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Źródło: strona internetowa GUS </a:t>
            </a:r>
            <a:endParaRPr lang="pl-PL" sz="1000" i="1" dirty="0" smtClean="0"/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3477" y="1707342"/>
            <a:ext cx="2274005" cy="210330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928" y="916056"/>
            <a:ext cx="3172966" cy="454816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422" y="3975226"/>
            <a:ext cx="2714249" cy="271549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059" y="6020098"/>
            <a:ext cx="4669941" cy="67061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6523" y="2307850"/>
            <a:ext cx="3144996" cy="45114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0473" y="2758993"/>
            <a:ext cx="3163709" cy="17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6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Wstępna diagnoza obszaru objętego LSR obejmuje w szczególności: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</a:t>
            </a:r>
            <a:r>
              <a:rPr lang="pl-PL" b="1" dirty="0" smtClean="0"/>
              <a:t>Bezpieczeństwo publiczne oraz drogi publiczne i transport</a:t>
            </a:r>
            <a:r>
              <a:rPr lang="pl-PL" dirty="0" smtClean="0"/>
              <a:t>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b="1" dirty="0" smtClean="0"/>
              <a:t>Ochronę zdrowia i opiekę społeczną </a:t>
            </a:r>
            <a:r>
              <a:rPr lang="pl-PL" i="1" dirty="0" smtClean="0"/>
              <a:t>(potrzeby zdrowotne mieszkańców; pomoc społeczna; wsparcie seniorów oraz osób niepełnosprawnych)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b="1" dirty="0" smtClean="0"/>
              <a:t>Edukację publiczną i rozwój gospodarczy </a:t>
            </a:r>
            <a:r>
              <a:rPr lang="pl-PL" i="1" dirty="0" smtClean="0"/>
              <a:t>(edukacja publiczna; kultura i sport; ochrona zabytków, agroturystyka; produkt lokalny; zatrudnienie; podmioty gospodarcze)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b="1" dirty="0" smtClean="0"/>
              <a:t>Ochronę środowiska i gospodarkę nieruchomościami </a:t>
            </a:r>
            <a:r>
              <a:rPr lang="pl-PL" i="1" dirty="0" smtClean="0"/>
              <a:t>(środowisko przyrodnicze i zasoby naturalne; gospodarka odpadami; energia elektryczna; ciepłownictwo i odnawialne źródła energii; gospodarka nieruchomościami)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411" y="5768278"/>
            <a:ext cx="466994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8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Wstępne cele i przedsięwzięcia LSR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0" y="2059709"/>
            <a:ext cx="10246298" cy="3876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Cel I: </a:t>
            </a:r>
            <a:r>
              <a:rPr lang="pl-PL" b="1" dirty="0" smtClean="0"/>
              <a:t>DOSTEPNOŚĆ</a:t>
            </a:r>
            <a:r>
              <a:rPr lang="pl-PL" dirty="0" smtClean="0"/>
              <a:t> </a:t>
            </a:r>
            <a:r>
              <a:rPr lang="pl-PL" i="1" dirty="0" smtClean="0"/>
              <a:t>(usprawnienie infrastruktury komunikacyjnej);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 smtClean="0"/>
              <a:t>Cel II: </a:t>
            </a:r>
            <a:r>
              <a:rPr lang="pl-PL" b="1" dirty="0" smtClean="0"/>
              <a:t>JAKOŚĆ ŻYCIA </a:t>
            </a:r>
            <a:r>
              <a:rPr lang="pl-PL" i="1" dirty="0" smtClean="0"/>
              <a:t>(ochrona zdrowia, opieka społeczna, wsparcie     i aktywizacja osób niepełnosprawnych do czynnego uczestnictwa w życiu społecznym)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 smtClean="0"/>
              <a:t>Cel III: </a:t>
            </a:r>
            <a:r>
              <a:rPr lang="pl-PL" b="1" dirty="0" smtClean="0"/>
              <a:t>ROZWÓJ PRZEDSIĘBIORCZOŚCI </a:t>
            </a:r>
            <a:r>
              <a:rPr lang="pl-PL" i="1" dirty="0" smtClean="0"/>
              <a:t>(wsparcie działań nastawionych na innowacyjność i cyfryzację; motywowanie                   i edukowanie osób młodych)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 smtClean="0"/>
              <a:t>Cel IV: </a:t>
            </a:r>
            <a:r>
              <a:rPr lang="pl-PL" b="1" dirty="0" smtClean="0"/>
              <a:t>W ZGODZIE Z NATURĄ </a:t>
            </a:r>
            <a:r>
              <a:rPr lang="pl-PL" i="1" dirty="0" smtClean="0"/>
              <a:t>(racjonalne korzystanie z zasobów środowiska)  </a:t>
            </a:r>
            <a:endParaRPr lang="pl-PL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447" y="5698345"/>
            <a:ext cx="466994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7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Opracowanie rozwiązań potencjalnych problemów – warsztaty (dyskusja)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22764"/>
            <a:ext cx="11077570" cy="46920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 smtClean="0">
                <a:latin typeface="Open Sans"/>
              </a:rPr>
              <a:t> Dostrzeżenie problemu.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>
                <a:latin typeface="Open Sans"/>
              </a:rPr>
              <a:t> Analiza </a:t>
            </a:r>
            <a:r>
              <a:rPr lang="pl-PL" dirty="0">
                <a:latin typeface="Open Sans"/>
              </a:rPr>
              <a:t>sytuacji problemowej </a:t>
            </a:r>
            <a:r>
              <a:rPr lang="pl-PL" i="1" dirty="0">
                <a:latin typeface="Open Sans"/>
              </a:rPr>
              <a:t>(określenie różnicy między tym co wiemy, a tym co jest </a:t>
            </a:r>
            <a:r>
              <a:rPr lang="pl-PL" i="1" dirty="0" smtClean="0">
                <a:latin typeface="Open Sans"/>
              </a:rPr>
              <a:t>pożądane).</a:t>
            </a:r>
            <a:endParaRPr lang="pl-PL" i="1" dirty="0">
              <a:latin typeface="Open San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>
                <a:latin typeface="Open Sans"/>
              </a:rPr>
              <a:t> Wytwarzanie </a:t>
            </a:r>
            <a:r>
              <a:rPr lang="pl-PL" dirty="0">
                <a:latin typeface="Open Sans"/>
              </a:rPr>
              <a:t>pomysłów na rozwiązanie problemów.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>
                <a:latin typeface="Open Sans"/>
              </a:rPr>
              <a:t> Weryfikacja pomysłów </a:t>
            </a:r>
            <a:r>
              <a:rPr lang="pl-PL" i="1" dirty="0" smtClean="0">
                <a:latin typeface="Open Sans"/>
              </a:rPr>
              <a:t>(trzeba wybrać jedno rozwiązanie).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>
                <a:latin typeface="Open Sans"/>
              </a:rPr>
              <a:t> Przystępowanie </a:t>
            </a:r>
            <a:r>
              <a:rPr lang="pl-PL" dirty="0">
                <a:latin typeface="Open Sans"/>
              </a:rPr>
              <a:t>do działania.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45" y="4629293"/>
            <a:ext cx="5002940" cy="178997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950" y="5652164"/>
            <a:ext cx="466994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75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Badanie ankietowe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2092569"/>
            <a:ext cx="9613861" cy="38436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/>
              <a:t>Zapraszamy do wypełnienia ankiet skierowanych do mieszkańców obszaru objętego LSR:</a:t>
            </a:r>
          </a:p>
          <a:p>
            <a:pPr marL="0" indent="0" algn="ctr">
              <a:buNone/>
            </a:pPr>
            <a:endParaRPr lang="pl-PL" sz="2800" b="1" dirty="0" smtClean="0"/>
          </a:p>
          <a:p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 </a:t>
            </a:r>
          </a:p>
          <a:p>
            <a:r>
              <a:rPr lang="pl-PL" b="1" dirty="0" smtClean="0"/>
              <a:t>w formie papierowej </a:t>
            </a:r>
            <a:r>
              <a:rPr lang="pl-PL" dirty="0" smtClean="0"/>
              <a:t>dostępnej na spotkaniach konsultacyjnych;</a:t>
            </a:r>
          </a:p>
          <a:p>
            <a:r>
              <a:rPr lang="pl-PL" b="1" dirty="0"/>
              <a:t>w</a:t>
            </a:r>
            <a:r>
              <a:rPr lang="pl-PL" b="1" dirty="0" smtClean="0"/>
              <a:t> formie elektronicznej, </a:t>
            </a:r>
            <a:r>
              <a:rPr lang="pl-PL" dirty="0" smtClean="0"/>
              <a:t>dostępnej na stronie Stowarzyszenia LGD „Kraina Czterech Kultur”.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79" y="2950510"/>
            <a:ext cx="3283929" cy="9620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738" y="6119446"/>
            <a:ext cx="4135783" cy="56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LGD „Kraina Czterech Kultur” 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600" dirty="0" smtClean="0"/>
              <a:t>Dziękujemy </a:t>
            </a:r>
          </a:p>
          <a:p>
            <a:pPr marL="0" indent="0" algn="ctr">
              <a:buNone/>
            </a:pPr>
            <a:r>
              <a:rPr lang="pl-PL" sz="6600" dirty="0" smtClean="0"/>
              <a:t>za </a:t>
            </a:r>
          </a:p>
          <a:p>
            <a:pPr marL="0" indent="0" algn="ctr">
              <a:buNone/>
            </a:pPr>
            <a:r>
              <a:rPr lang="pl-PL" sz="6600" smtClean="0"/>
              <a:t>uwagę!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200951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2032" y="2584938"/>
            <a:ext cx="8115300" cy="1872762"/>
          </a:xfrm>
        </p:spPr>
        <p:txBody>
          <a:bodyPr/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Spotkanie konsultacyjne</a:t>
            </a:r>
            <a:br>
              <a:rPr lang="pl-PL" b="1" dirty="0" smtClean="0"/>
            </a:br>
            <a:r>
              <a:rPr lang="pl-PL" b="1" dirty="0" smtClean="0"/>
              <a:t>  </a:t>
            </a:r>
            <a:endParaRPr lang="pl-PL" b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dirty="0"/>
              <a:t>w</a:t>
            </a:r>
            <a:r>
              <a:rPr lang="pl-PL" sz="4000" dirty="0" smtClean="0"/>
              <a:t> ramach opracowania Lokalnej Strategii Rozwoju (LSR) </a:t>
            </a:r>
            <a:endParaRPr lang="pl-PL" sz="4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624" y="6110690"/>
            <a:ext cx="4114800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9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STOWARZYSZENIE LOKALNA GRUPA DZIAŁANIA </a:t>
            </a:r>
            <a:br>
              <a:rPr lang="pl-PL" dirty="0" smtClean="0"/>
            </a:br>
            <a:r>
              <a:rPr lang="pl-PL" dirty="0" smtClean="0"/>
              <a:t>„Kraina Czterech Kultur”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800" b="1" dirty="0" smtClean="0"/>
              <a:t>W terminie od 5 -19 września 2022 r.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800" b="1" dirty="0" smtClean="0"/>
              <a:t>Stowarzyszenie LGD „Kraina Czterech Kultur” przeprowadziło spotkania konsultacyjne w 10 gminach powiatu sokólskiego. </a:t>
            </a:r>
            <a:endParaRPr lang="pl-PL" sz="28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070" y="5936189"/>
            <a:ext cx="408467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Wsparcie dla rozwoju lokalnego w ramach </a:t>
            </a:r>
            <a:r>
              <a:rPr lang="pl-PL" dirty="0" smtClean="0"/>
              <a:t>inicjatywy </a:t>
            </a:r>
            <a:r>
              <a:rPr lang="pl-PL" dirty="0" smtClean="0"/>
              <a:t>LEADER</a:t>
            </a:r>
            <a:endParaRPr lang="pl-PL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D5DC795E-6BE3-5926-40FA-432F4B38A5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2800" y="2087417"/>
            <a:ext cx="10317018" cy="652087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pl-PL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Podejście LEADER </a:t>
            </a:r>
          </a:p>
          <a:p>
            <a:pPr indent="0" algn="ctr">
              <a:buNone/>
            </a:pPr>
            <a:r>
              <a:rPr lang="pl-PL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"</a:t>
            </a:r>
            <a:r>
              <a:rPr lang="pl-PL" b="1" i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Liaison</a:t>
            </a:r>
            <a:r>
              <a:rPr lang="pl-PL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 </a:t>
            </a:r>
            <a:r>
              <a:rPr lang="pl-PL" b="1" i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Entre</a:t>
            </a:r>
            <a:r>
              <a:rPr lang="pl-PL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 </a:t>
            </a:r>
            <a:r>
              <a:rPr lang="pl-PL" b="1" i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Actions</a:t>
            </a:r>
            <a:r>
              <a:rPr lang="pl-PL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 de </a:t>
            </a:r>
            <a:r>
              <a:rPr lang="pl-PL" b="1" i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Développement</a:t>
            </a:r>
            <a:r>
              <a:rPr lang="pl-PL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 de </a:t>
            </a:r>
            <a:r>
              <a:rPr lang="pl-PL" b="1" i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l'Économie</a:t>
            </a:r>
            <a:r>
              <a:rPr lang="pl-PL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 </a:t>
            </a:r>
            <a:r>
              <a:rPr lang="pl-PL" b="1" i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Rurale</a:t>
            </a:r>
            <a:r>
              <a:rPr lang="pl-PL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„ </a:t>
            </a:r>
          </a:p>
          <a:p>
            <a:pPr indent="0" algn="ctr">
              <a:buNone/>
            </a:pPr>
            <a:r>
              <a:rPr lang="pl-PL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= </a:t>
            </a:r>
          </a:p>
          <a:p>
            <a:pPr indent="0" algn="ctr">
              <a:buNone/>
            </a:pPr>
            <a:r>
              <a:rPr lang="pl-PL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„Powiązania </a:t>
            </a:r>
            <a:r>
              <a:rPr lang="pl-PL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między działaniami na rzecz rozwoju gospodarki obszarów wiejskich</a:t>
            </a:r>
            <a:r>
              <a:rPr lang="pl-PL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„</a:t>
            </a:r>
          </a:p>
          <a:p>
            <a:pPr marL="285750" indent="-285750"/>
            <a:endParaRPr lang="pl-PL" sz="16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Lato Semibold" panose="020F0502020204030203" pitchFamily="34" charset="0"/>
              <a:cs typeface="Poppins" pitchFamily="2" charset="0"/>
            </a:endParaRPr>
          </a:p>
          <a:p>
            <a:pPr marL="285750" indent="-285750"/>
            <a:r>
              <a:rPr lang="pl-PL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Odpowiedź </a:t>
            </a:r>
            <a:r>
              <a:rPr lang="pl-PL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na niezdolność scentralizowanej polityki do rozwiązywania problemów obszarów wiejskich Europy.</a:t>
            </a:r>
          </a:p>
          <a:p>
            <a:r>
              <a:rPr lang="pl-PL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Zaangażowanie </a:t>
            </a:r>
            <a:r>
              <a:rPr lang="pl-PL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energii i zasobów ludzi oraz miejscowych organizacji jako podmiotów </a:t>
            </a:r>
            <a:r>
              <a:rPr lang="pl-PL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rozwoju.</a:t>
            </a:r>
            <a:endParaRPr lang="pl-PL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Lato Semibold" panose="020F0502020204030203" pitchFamily="34" charset="0"/>
              <a:cs typeface="Poppins" pitchFamily="2" charset="0"/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Głównym </a:t>
            </a:r>
            <a:r>
              <a:rPr lang="pl-PL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narzędziem stosowania podejścia LEADER </a:t>
            </a:r>
            <a:r>
              <a:rPr lang="pl-PL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są </a:t>
            </a:r>
            <a:r>
              <a:rPr lang="pl-PL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Lokalne Grupy </a:t>
            </a:r>
            <a:r>
              <a:rPr lang="pl-PL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Działania. </a:t>
            </a:r>
            <a:endParaRPr lang="pl-PL" sz="1600" b="1" kern="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Lato Semibold" panose="020F0502020204030203" pitchFamily="34" charset="0"/>
              <a:cs typeface="Poppins" pitchFamily="2" charset="0"/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Bezpośrednie </a:t>
            </a:r>
            <a:r>
              <a:rPr lang="pl-PL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angażowanie przedstawicieli w opracowywanie i realizację lokalnych strategii, podejmowanie decyzji i </a:t>
            </a:r>
            <a:r>
              <a:rPr lang="pl-PL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Lato Semibold" panose="020F0502020204030203" pitchFamily="34" charset="0"/>
                <a:cs typeface="Poppins" pitchFamily="2" charset="0"/>
              </a:rPr>
              <a:t>przydzielanie zasobów</a:t>
            </a:r>
          </a:p>
          <a:p>
            <a:pPr indent="0">
              <a:buNone/>
            </a:pPr>
            <a:r>
              <a:rPr lang="pl-PL" sz="120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0"/>
                <a:ea typeface="Lato Semibold" panose="020F0502020204030203" pitchFamily="34" charset="0"/>
                <a:cs typeface="Poppins" pitchFamily="2" charset="0"/>
              </a:rPr>
              <a:t>Źródło</a:t>
            </a:r>
            <a:r>
              <a:rPr lang="pl-PL" sz="12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0"/>
                <a:ea typeface="Lato Semibold" panose="020F0502020204030203" pitchFamily="34" charset="0"/>
                <a:cs typeface="Poppins" pitchFamily="2" charset="0"/>
              </a:rPr>
              <a:t>: https://enrd.ec.europa.eu/leader-clld/leader-toolkit/leaderclld-explained_pl</a:t>
            </a:r>
          </a:p>
          <a:p>
            <a:endParaRPr lang="pl-PL" sz="1200" kern="0" dirty="0">
              <a:solidFill>
                <a:schemeClr val="tx1">
                  <a:lumMod val="75000"/>
                  <a:lumOff val="25000"/>
                </a:schemeClr>
              </a:solidFill>
              <a:latin typeface="Poppins" pitchFamily="2" charset="0"/>
              <a:ea typeface="Lato Semibold" panose="020F0502020204030203" pitchFamily="34" charset="0"/>
              <a:cs typeface="Poppins" pitchFamily="2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621" y="6089138"/>
            <a:ext cx="4115157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1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0" y="184639"/>
            <a:ext cx="9613861" cy="1412135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Założenia podejścia </a:t>
            </a:r>
            <a:r>
              <a:rPr lang="pl-PL" dirty="0" smtClean="0"/>
              <a:t>LEADER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0321" y="1948873"/>
            <a:ext cx="9613862" cy="604981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RLKS zachowuje podstawowe </a:t>
            </a:r>
            <a:r>
              <a:rPr lang="pl-PL"/>
              <a:t>założenia </a:t>
            </a:r>
            <a:r>
              <a:rPr lang="pl-PL" smtClean="0"/>
              <a:t>podejścia</a:t>
            </a:r>
            <a:r>
              <a:rPr lang="pl-PL" smtClean="0"/>
              <a:t> </a:t>
            </a:r>
            <a:r>
              <a:rPr lang="pl-PL" dirty="0"/>
              <a:t>LEADER: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447" y="6048346"/>
            <a:ext cx="4084674" cy="627942"/>
          </a:xfrm>
          <a:prstGeom prst="rect">
            <a:avLst/>
          </a:prstGeom>
        </p:spPr>
      </p:pic>
      <p:sp>
        <p:nvSpPr>
          <p:cNvPr id="6" name="Podtytuł 2">
            <a:extLst>
              <a:ext uri="{FF2B5EF4-FFF2-40B4-BE49-F238E27FC236}">
                <a16:creationId xmlns:a16="http://schemas.microsoft.com/office/drawing/2014/main" id="{0A2E94FF-DB42-C46A-3E68-EDEF46199CAD}"/>
              </a:ext>
            </a:extLst>
          </p:cNvPr>
          <p:cNvSpPr txBox="1">
            <a:spLocks/>
          </p:cNvSpPr>
          <p:nvPr/>
        </p:nvSpPr>
        <p:spPr>
          <a:xfrm>
            <a:off x="990599" y="2336799"/>
            <a:ext cx="10517909" cy="5661891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endParaRPr lang="pl-PL" sz="16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Poppins" pitchFamily="2" charset="0"/>
              <a:ea typeface="Lato Semibold" panose="020F0502020204030203" pitchFamily="34" charset="0"/>
              <a:cs typeface="Poppins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0"/>
                <a:ea typeface="Lato Semibold" panose="020F0502020204030203" pitchFamily="34" charset="0"/>
                <a:cs typeface="Poppins" pitchFamily="2" charset="0"/>
              </a:rPr>
              <a:t>oddolność </a:t>
            </a:r>
            <a:r>
              <a: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0"/>
                <a:ea typeface="Lato Semibold" panose="020F0502020204030203" pitchFamily="34" charset="0"/>
                <a:cs typeface="Poppins" pitchFamily="2" charset="0"/>
              </a:rPr>
              <a:t>(szeroki udział społeczności lokalnej w tworzeniu i realizacji strategii),</a:t>
            </a:r>
          </a:p>
          <a:p>
            <a:endParaRPr lang="pl-PL" sz="1600" kern="0" dirty="0">
              <a:solidFill>
                <a:schemeClr val="tx1">
                  <a:lumMod val="75000"/>
                  <a:lumOff val="25000"/>
                </a:schemeClr>
              </a:solidFill>
              <a:latin typeface="Poppins" pitchFamily="2" charset="0"/>
              <a:ea typeface="Lato Semibold" panose="020F0502020204030203" pitchFamily="34" charset="0"/>
              <a:cs typeface="Poppins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0"/>
                <a:ea typeface="Lato Semibold" panose="020F0502020204030203" pitchFamily="34" charset="0"/>
                <a:cs typeface="Poppins" pitchFamily="2" charset="0"/>
              </a:rPr>
              <a:t>terytorialność (lokalna strategia rozwoju przygotowana dla danego, spójnego obszaru),</a:t>
            </a:r>
          </a:p>
          <a:p>
            <a:pPr marL="285750" indent="-285750">
              <a:buFont typeface="Wingdings" pitchFamily="2" charset="2"/>
              <a:buChar char="ü"/>
            </a:pPr>
            <a:endParaRPr lang="pl-PL" sz="1600" kern="0" dirty="0">
              <a:solidFill>
                <a:schemeClr val="tx1">
                  <a:lumMod val="75000"/>
                  <a:lumOff val="25000"/>
                </a:schemeClr>
              </a:solidFill>
              <a:latin typeface="Poppins" pitchFamily="2" charset="0"/>
              <a:ea typeface="Lato Semibold" panose="020F0502020204030203" pitchFamily="34" charset="0"/>
              <a:cs typeface="Poppins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0"/>
                <a:ea typeface="Lato Semibold" panose="020F0502020204030203" pitchFamily="34" charset="0"/>
                <a:cs typeface="Poppins" pitchFamily="2" charset="0"/>
              </a:rPr>
              <a:t>zintegrowanie (łączenie różnych dziedzin gospodarki, współpraca różnych grup interesu),</a:t>
            </a:r>
          </a:p>
          <a:p>
            <a:pPr marL="285750" indent="-285750">
              <a:buFont typeface="Wingdings" pitchFamily="2" charset="2"/>
              <a:buChar char="ü"/>
            </a:pPr>
            <a:endParaRPr lang="pl-PL" sz="16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Poppins" pitchFamily="2" charset="0"/>
              <a:ea typeface="Lato Semibold" panose="020F0502020204030203" pitchFamily="34" charset="0"/>
              <a:cs typeface="Poppins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0"/>
                <a:ea typeface="Lato Semibold" panose="020F0502020204030203" pitchFamily="34" charset="0"/>
                <a:cs typeface="Poppins" pitchFamily="2" charset="0"/>
              </a:rPr>
              <a:t>partnerstwo </a:t>
            </a:r>
            <a:r>
              <a: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0"/>
                <a:ea typeface="Lato Semibold" panose="020F0502020204030203" pitchFamily="34" charset="0"/>
                <a:cs typeface="Poppins" pitchFamily="2" charset="0"/>
              </a:rPr>
              <a:t>(lokalna grupa działania jako lokalne partnerstwo, w którym uczestniczą różne podmioty z sektora publicznego, społecznego i gospodarczego),</a:t>
            </a:r>
          </a:p>
          <a:p>
            <a:pPr marL="285750" indent="-285750">
              <a:buFont typeface="Wingdings" pitchFamily="2" charset="2"/>
              <a:buChar char="ü"/>
            </a:pPr>
            <a:endParaRPr lang="pl-PL" sz="1600" kern="0" dirty="0">
              <a:solidFill>
                <a:schemeClr val="tx1">
                  <a:lumMod val="75000"/>
                  <a:lumOff val="25000"/>
                </a:schemeClr>
              </a:solidFill>
              <a:latin typeface="Poppins" pitchFamily="2" charset="0"/>
              <a:ea typeface="Lato Semibold" panose="020F0502020204030203" pitchFamily="34" charset="0"/>
              <a:cs typeface="Poppins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0"/>
                <a:ea typeface="Lato Semibold" panose="020F0502020204030203" pitchFamily="34" charset="0"/>
                <a:cs typeface="Poppins" pitchFamily="2" charset="0"/>
              </a:rPr>
              <a:t>innowacyjność (w skali lokalnej),</a:t>
            </a:r>
          </a:p>
          <a:p>
            <a:pPr marL="285750" indent="-285750">
              <a:buFont typeface="Wingdings" pitchFamily="2" charset="2"/>
              <a:buChar char="ü"/>
            </a:pPr>
            <a:endParaRPr lang="pl-PL" sz="1600" kern="0" dirty="0">
              <a:solidFill>
                <a:schemeClr val="tx1">
                  <a:lumMod val="75000"/>
                  <a:lumOff val="25000"/>
                </a:schemeClr>
              </a:solidFill>
              <a:latin typeface="Poppins" pitchFamily="2" charset="0"/>
              <a:ea typeface="Lato Semibold" panose="020F0502020204030203" pitchFamily="34" charset="0"/>
              <a:cs typeface="Poppins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0"/>
                <a:ea typeface="Lato Semibold" panose="020F0502020204030203" pitchFamily="34" charset="0"/>
                <a:cs typeface="Poppins" pitchFamily="2" charset="0"/>
              </a:rPr>
              <a:t>decentralizacja zarządzania i finansowania,</a:t>
            </a:r>
          </a:p>
          <a:p>
            <a:pPr marL="285750" indent="-285750">
              <a:buFont typeface="Wingdings" pitchFamily="2" charset="2"/>
              <a:buChar char="ü"/>
            </a:pPr>
            <a:endParaRPr lang="pl-PL" sz="1600" kern="0" dirty="0">
              <a:solidFill>
                <a:schemeClr val="tx1">
                  <a:lumMod val="75000"/>
                  <a:lumOff val="25000"/>
                </a:schemeClr>
              </a:solidFill>
              <a:latin typeface="Poppins" pitchFamily="2" charset="0"/>
              <a:ea typeface="Lato Semibold" panose="020F0502020204030203" pitchFamily="34" charset="0"/>
              <a:cs typeface="Poppins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0"/>
                <a:ea typeface="Lato Semibold" panose="020F0502020204030203" pitchFamily="34" charset="0"/>
                <a:cs typeface="Poppins" pitchFamily="2" charset="0"/>
              </a:rPr>
              <a:t>sieciowanie i współpraca (wymiana doświadczeń i rozpowszechnianie dobrych </a:t>
            </a:r>
            <a:r>
              <a:rPr lang="pl-PL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0"/>
                <a:ea typeface="Lato Semibold" panose="020F0502020204030203" pitchFamily="34" charset="0"/>
                <a:cs typeface="Poppins" pitchFamily="2" charset="0"/>
              </a:rPr>
              <a:t>praktyk)</a:t>
            </a:r>
          </a:p>
          <a:p>
            <a:endParaRPr lang="pl-PL" sz="1600" kern="0" dirty="0">
              <a:solidFill>
                <a:schemeClr val="tx1">
                  <a:lumMod val="75000"/>
                  <a:lumOff val="25000"/>
                </a:schemeClr>
              </a:solidFill>
              <a:latin typeface="Poppins" pitchFamily="2" charset="0"/>
              <a:ea typeface="Lato Semibold" panose="020F0502020204030203" pitchFamily="34" charset="0"/>
              <a:cs typeface="Poppins" pitchFamily="2" charset="0"/>
            </a:endParaRPr>
          </a:p>
          <a:p>
            <a:r>
              <a:rPr lang="pl-PL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0"/>
                <a:ea typeface="Lato Semibold" panose="020F0502020204030203" pitchFamily="34" charset="0"/>
                <a:cs typeface="Poppins" pitchFamily="2" charset="0"/>
              </a:rPr>
              <a:t>źródło</a:t>
            </a:r>
            <a:r>
              <a:rPr lang="pl-PL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0"/>
                <a:ea typeface="Lato Semibold" panose="020F0502020204030203" pitchFamily="34" charset="0"/>
                <a:cs typeface="Poppins" pitchFamily="2" charset="0"/>
              </a:rPr>
              <a:t>: https://www.gov.pl/web/rolnictwo/rozwoj-lokalny-kierowany-przez-spolecznosc-rlks</a:t>
            </a:r>
          </a:p>
          <a:p>
            <a:pPr marL="285750" indent="-285750">
              <a:buFont typeface="Wingdings" pitchFamily="2" charset="2"/>
              <a:buChar char="ü"/>
            </a:pPr>
            <a:endParaRPr lang="pl-PL" sz="1600" kern="0" dirty="0">
              <a:solidFill>
                <a:schemeClr val="tx1">
                  <a:lumMod val="75000"/>
                  <a:lumOff val="25000"/>
                </a:schemeClr>
              </a:solidFill>
              <a:latin typeface="Poppins" pitchFamily="2" charset="0"/>
              <a:ea typeface="Lato Semibold" panose="020F0502020204030203" pitchFamily="34" charset="0"/>
              <a:cs typeface="Popp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5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211015"/>
            <a:ext cx="9613861" cy="1623151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Analiza dotychczas zebranych ankiet </a:t>
            </a:r>
            <a:br>
              <a:rPr lang="pl-PL" dirty="0" smtClean="0"/>
            </a:br>
            <a:r>
              <a:rPr lang="pl-PL" dirty="0" smtClean="0"/>
              <a:t>Analiza SWOT – wyniki wstępne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</a:t>
            </a:r>
            <a:r>
              <a:rPr lang="pl-PL" dirty="0" smtClean="0"/>
              <a:t> wyniku dotychczas przeprowadzonej diagnozy obszaru, polegającej na analizie zebranych ankiet, konsultacjach społecznych i naradach w gminach określone zostały </a:t>
            </a:r>
            <a:r>
              <a:rPr lang="pl-PL" sz="2800" b="1" dirty="0" smtClean="0"/>
              <a:t>wstępne</a:t>
            </a:r>
            <a:r>
              <a:rPr lang="pl-PL" sz="2800" dirty="0" smtClean="0"/>
              <a:t> </a:t>
            </a:r>
            <a:r>
              <a:rPr lang="pl-PL" dirty="0" smtClean="0"/>
              <a:t>elementy analizy SWOT;</a:t>
            </a:r>
          </a:p>
          <a:p>
            <a:r>
              <a:rPr lang="pl-PL" dirty="0" smtClean="0"/>
              <a:t>Kompletna analiza SWOT, oparta w szczególności na kontynuowanych spotkaniach konsultacyjnych oraz analizie gromadzonych ankiet, pozwoli ustalić hierarchię celów Lokalnej Strategii Rozwoju (LSR).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646" y="6150266"/>
            <a:ext cx="4333755" cy="57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114300"/>
            <a:ext cx="9613861" cy="171986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6000" b="1" dirty="0" smtClean="0"/>
              <a:t>S</a:t>
            </a:r>
            <a:r>
              <a:rPr lang="pl-PL" dirty="0" smtClean="0"/>
              <a:t>WOT – MOCNE STRONY </a:t>
            </a:r>
            <a:r>
              <a:rPr lang="pl-PL" b="1" dirty="0"/>
              <a:t>(</a:t>
            </a:r>
            <a:r>
              <a:rPr lang="pl-PL" b="1" dirty="0" err="1" smtClean="0"/>
              <a:t>Strenghts</a:t>
            </a:r>
            <a:r>
              <a:rPr lang="pl-PL" b="1" dirty="0" smtClean="0"/>
              <a:t>) </a:t>
            </a:r>
            <a:r>
              <a:rPr lang="pl-PL" u="sng" dirty="0"/>
              <a:t/>
            </a:r>
            <a:br>
              <a:rPr lang="pl-PL" u="sng" dirty="0"/>
            </a:br>
            <a:endParaRPr lang="pl-PL" u="sng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556407"/>
              </p:ext>
            </p:extLst>
          </p:nvPr>
        </p:nvGraphicFramePr>
        <p:xfrm>
          <a:off x="443345" y="2336873"/>
          <a:ext cx="9850837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5876" y="6022338"/>
            <a:ext cx="4669941" cy="66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err="1"/>
              <a:t>s</a:t>
            </a:r>
            <a:r>
              <a:rPr lang="pl-PL" sz="6600" dirty="0" err="1" smtClean="0"/>
              <a:t>W</a:t>
            </a:r>
            <a:r>
              <a:rPr lang="pl-PL" sz="4000" dirty="0" err="1" smtClean="0"/>
              <a:t>OT</a:t>
            </a:r>
            <a:r>
              <a:rPr lang="pl-PL" sz="4000" dirty="0" smtClean="0"/>
              <a:t> </a:t>
            </a:r>
            <a:r>
              <a:rPr lang="pl-PL" sz="4000" dirty="0"/>
              <a:t>– </a:t>
            </a:r>
            <a:r>
              <a:rPr lang="pl-PL" sz="4000" dirty="0" smtClean="0"/>
              <a:t>SŁABE STRONY</a:t>
            </a:r>
            <a:r>
              <a:rPr lang="pl-PL" sz="4000" b="1" dirty="0"/>
              <a:t> (</a:t>
            </a:r>
            <a:r>
              <a:rPr lang="pl-PL" sz="4000" b="1" dirty="0" err="1" smtClean="0"/>
              <a:t>Weaknesses</a:t>
            </a:r>
            <a:r>
              <a:rPr lang="pl-PL" sz="4000" b="1" dirty="0" smtClean="0"/>
              <a:t>)</a:t>
            </a:r>
            <a:endParaRPr lang="pl-PL" sz="4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737726"/>
              </p:ext>
            </p:extLst>
          </p:nvPr>
        </p:nvGraphicFramePr>
        <p:xfrm>
          <a:off x="681037" y="1976583"/>
          <a:ext cx="10328707" cy="455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7785" y="2048661"/>
            <a:ext cx="3029975" cy="130682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9037" y="3565237"/>
            <a:ext cx="2978723" cy="116564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029" y="6069245"/>
            <a:ext cx="466994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2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473792"/>
              </p:ext>
            </p:extLst>
          </p:nvPr>
        </p:nvGraphicFramePr>
        <p:xfrm>
          <a:off x="680321" y="2113129"/>
          <a:ext cx="9613900" cy="395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err="1" smtClean="0"/>
              <a:t>sw</a:t>
            </a:r>
            <a:r>
              <a:rPr lang="pl-PL" sz="6600" b="1" dirty="0" err="1" smtClean="0"/>
              <a:t>O</a:t>
            </a:r>
            <a:r>
              <a:rPr lang="pl-PL" dirty="0" err="1" smtClean="0"/>
              <a:t>T</a:t>
            </a:r>
            <a:r>
              <a:rPr lang="pl-PL" sz="4000" dirty="0" smtClean="0"/>
              <a:t> </a:t>
            </a:r>
            <a:r>
              <a:rPr lang="pl-PL" sz="4000" dirty="0"/>
              <a:t>– </a:t>
            </a:r>
            <a:r>
              <a:rPr lang="pl-PL" sz="4000" dirty="0" smtClean="0"/>
              <a:t>SZANSE </a:t>
            </a:r>
            <a:r>
              <a:rPr lang="pl-PL" sz="4000" b="1" dirty="0" smtClean="0"/>
              <a:t>(</a:t>
            </a:r>
            <a:r>
              <a:rPr lang="pl-PL" sz="4000" b="1" dirty="0" err="1" smtClean="0"/>
              <a:t>Opportunities</a:t>
            </a:r>
            <a:r>
              <a:rPr lang="pl-PL" sz="4000" b="1" dirty="0" smtClean="0"/>
              <a:t>) </a:t>
            </a:r>
            <a:endParaRPr lang="pl-PL" sz="4000" b="1" dirty="0"/>
          </a:p>
        </p:txBody>
      </p:sp>
      <p:sp>
        <p:nvSpPr>
          <p:cNvPr id="9" name="Prostokąt 8"/>
          <p:cNvSpPr/>
          <p:nvPr/>
        </p:nvSpPr>
        <p:spPr>
          <a:xfrm>
            <a:off x="53374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5769" y="2053065"/>
            <a:ext cx="3682303" cy="140829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7720" y="6125036"/>
            <a:ext cx="4669941" cy="67061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321" y="3719981"/>
            <a:ext cx="3548180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072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752</Words>
  <Application>Microsoft Office PowerPoint</Application>
  <PresentationFormat>Panoramiczny</PresentationFormat>
  <Paragraphs>95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Lato Semibold</vt:lpstr>
      <vt:lpstr>Open Sans</vt:lpstr>
      <vt:lpstr>Poppins</vt:lpstr>
      <vt:lpstr>Trebuchet MS</vt:lpstr>
      <vt:lpstr>Wingdings</vt:lpstr>
      <vt:lpstr>Berlin</vt:lpstr>
      <vt:lpstr>Prezentacja programu PowerPoint</vt:lpstr>
      <vt:lpstr>         Spotkanie konsultacyjne   </vt:lpstr>
      <vt:lpstr>STOWARZYSZENIE LOKALNA GRUPA DZIAŁANIA  „Kraina Czterech Kultur”</vt:lpstr>
      <vt:lpstr>Wsparcie dla rozwoju lokalnego w ramach inicjatywy LEADER</vt:lpstr>
      <vt:lpstr> Założenia podejścia LEADER </vt:lpstr>
      <vt:lpstr> Analiza dotychczas zebranych ankiet  Analiza SWOT – wyniki wstępne</vt:lpstr>
      <vt:lpstr>  SWOT – MOCNE STRONY (Strenghts)  </vt:lpstr>
      <vt:lpstr>sWOT – SŁABE STRONY (Weaknesses)</vt:lpstr>
      <vt:lpstr>swOT – SZANSE (Opportunities) </vt:lpstr>
      <vt:lpstr>SWOT – ZAGROŻENIA (Threats); </vt:lpstr>
      <vt:lpstr>Wstępna diagnoza obszaru objętego LSR</vt:lpstr>
      <vt:lpstr>Wstępna diagnoza obszaru objętego LSR obejmuje w szczególności:  </vt:lpstr>
      <vt:lpstr>Wstępne cele i przedsięwzięcia LSR</vt:lpstr>
      <vt:lpstr>Opracowanie rozwiązań potencjalnych problemów – warsztaty (dyskusja) </vt:lpstr>
      <vt:lpstr>Badanie ankietowe </vt:lpstr>
      <vt:lpstr>LGD „Kraina Czterech Kultur”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LOKALNA GRUPA DZIAŁANIA  Kraina Czterech Kultur</dc:title>
  <dc:creator>Magdalena Grasewicz</dc:creator>
  <cp:lastModifiedBy>Magdalena Grasewicz</cp:lastModifiedBy>
  <cp:revision>61</cp:revision>
  <dcterms:created xsi:type="dcterms:W3CDTF">2022-08-31T10:58:54Z</dcterms:created>
  <dcterms:modified xsi:type="dcterms:W3CDTF">2022-09-21T05:30:15Z</dcterms:modified>
</cp:coreProperties>
</file>