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68" r:id="rId2"/>
    <p:sldId id="265" r:id="rId3"/>
    <p:sldId id="266" r:id="rId4"/>
    <p:sldId id="256" r:id="rId5"/>
    <p:sldId id="257" r:id="rId6"/>
    <p:sldId id="258" r:id="rId7"/>
    <p:sldId id="269" r:id="rId8"/>
    <p:sldId id="270" r:id="rId9"/>
    <p:sldId id="271" r:id="rId10"/>
    <p:sldId id="267" r:id="rId11"/>
    <p:sldId id="259" r:id="rId12"/>
    <p:sldId id="260" r:id="rId13"/>
    <p:sldId id="261" r:id="rId14"/>
    <p:sldId id="262" r:id="rId15"/>
    <p:sldId id="263" r:id="rId16"/>
    <p:sldId id="264" r:id="rId17"/>
    <p:sldId id="272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DE094D-7C7E-438C-AAF2-72ABDA5ADED9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22FFCF2-D427-48D8-86EF-69CAD1947F58}">
      <dgm:prSet phldrT="[Tekst]"/>
      <dgm:spPr/>
      <dgm:t>
        <a:bodyPr/>
        <a:lstStyle/>
        <a:p>
          <a:r>
            <a:rPr lang="pl-PL" dirty="0" smtClean="0"/>
            <a:t>prawidłowe i trafne zdefiniowanie potrzeb oraz problemów mieszkańców obszaru objętego LSR </a:t>
          </a:r>
          <a:endParaRPr lang="pl-PL" dirty="0"/>
        </a:p>
      </dgm:t>
    </dgm:pt>
    <dgm:pt modelId="{F58E6AB7-3CFF-4771-A477-77D83DA3571A}" type="parTrans" cxnId="{BE03ABE4-4AE7-47FE-B587-2074FE3D231B}">
      <dgm:prSet/>
      <dgm:spPr/>
      <dgm:t>
        <a:bodyPr/>
        <a:lstStyle/>
        <a:p>
          <a:endParaRPr lang="pl-PL"/>
        </a:p>
      </dgm:t>
    </dgm:pt>
    <dgm:pt modelId="{3C05EFD1-8ED1-4AAF-A3D2-5A182A7B26FC}" type="sibTrans" cxnId="{BE03ABE4-4AE7-47FE-B587-2074FE3D231B}">
      <dgm:prSet/>
      <dgm:spPr/>
      <dgm:t>
        <a:bodyPr/>
        <a:lstStyle/>
        <a:p>
          <a:endParaRPr lang="pl-PL"/>
        </a:p>
      </dgm:t>
    </dgm:pt>
    <dgm:pt modelId="{6BB17465-EDE0-47B2-A447-C7260901EAB9}">
      <dgm:prSet phldrT="[Tekst]"/>
      <dgm:spPr/>
      <dgm:t>
        <a:bodyPr/>
        <a:lstStyle/>
        <a:p>
          <a:r>
            <a:rPr lang="pl-PL" dirty="0" smtClean="0"/>
            <a:t>określenie niewykorzystanych zasobów oraz lokalnego potencjału  </a:t>
          </a:r>
          <a:endParaRPr lang="pl-PL" dirty="0"/>
        </a:p>
      </dgm:t>
    </dgm:pt>
    <dgm:pt modelId="{D7359588-5BBF-4A5D-B43A-52224F86479F}" type="parTrans" cxnId="{963621B1-0712-4E12-96C7-096190F61FE5}">
      <dgm:prSet/>
      <dgm:spPr/>
      <dgm:t>
        <a:bodyPr/>
        <a:lstStyle/>
        <a:p>
          <a:endParaRPr lang="pl-PL"/>
        </a:p>
      </dgm:t>
    </dgm:pt>
    <dgm:pt modelId="{E784BA08-4B36-4BBC-A9BF-A4F797F8D60A}" type="sibTrans" cxnId="{963621B1-0712-4E12-96C7-096190F61FE5}">
      <dgm:prSet/>
      <dgm:spPr/>
      <dgm:t>
        <a:bodyPr/>
        <a:lstStyle/>
        <a:p>
          <a:endParaRPr lang="pl-PL"/>
        </a:p>
      </dgm:t>
    </dgm:pt>
    <dgm:pt modelId="{8774F85E-323A-4F15-AAFE-07FD959795CF}">
      <dgm:prSet phldrT="[Tekst]"/>
      <dgm:spPr/>
      <dgm:t>
        <a:bodyPr/>
        <a:lstStyle/>
        <a:p>
          <a:r>
            <a:rPr lang="pl-PL" dirty="0" smtClean="0"/>
            <a:t>ustalenie i podtrzymanie kanałów obustronnej komunikacji</a:t>
          </a:r>
          <a:endParaRPr lang="pl-PL" dirty="0"/>
        </a:p>
      </dgm:t>
    </dgm:pt>
    <dgm:pt modelId="{7612D9CC-1E99-47C6-ADBD-83B2D82C5524}" type="parTrans" cxnId="{0ECAABBB-5324-4A58-BB24-6CAE0F7C350C}">
      <dgm:prSet/>
      <dgm:spPr/>
      <dgm:t>
        <a:bodyPr/>
        <a:lstStyle/>
        <a:p>
          <a:endParaRPr lang="pl-PL"/>
        </a:p>
      </dgm:t>
    </dgm:pt>
    <dgm:pt modelId="{5EA0B449-9E6F-44B3-BF7C-F48D57AB1164}" type="sibTrans" cxnId="{0ECAABBB-5324-4A58-BB24-6CAE0F7C350C}">
      <dgm:prSet/>
      <dgm:spPr/>
      <dgm:t>
        <a:bodyPr/>
        <a:lstStyle/>
        <a:p>
          <a:endParaRPr lang="pl-PL"/>
        </a:p>
      </dgm:t>
    </dgm:pt>
    <dgm:pt modelId="{BE5234F5-E8A5-41E2-B6A0-B6E7ACB86740}">
      <dgm:prSet phldrT="[Tekst]"/>
      <dgm:spPr/>
      <dgm:t>
        <a:bodyPr/>
        <a:lstStyle/>
        <a:p>
          <a:r>
            <a:rPr lang="pl-PL" dirty="0" smtClean="0"/>
            <a:t>precyzyjne określenie i skategoryzowanie interesariuszy </a:t>
          </a:r>
          <a:endParaRPr lang="pl-PL" dirty="0"/>
        </a:p>
      </dgm:t>
    </dgm:pt>
    <dgm:pt modelId="{A8B2CFBD-97AC-476E-9745-46B76ADBA701}" type="parTrans" cxnId="{154F8705-0BC8-4731-A8BF-15BADA341FCB}">
      <dgm:prSet/>
      <dgm:spPr/>
      <dgm:t>
        <a:bodyPr/>
        <a:lstStyle/>
        <a:p>
          <a:endParaRPr lang="pl-PL"/>
        </a:p>
      </dgm:t>
    </dgm:pt>
    <dgm:pt modelId="{EAD5231B-0BA0-4F77-994A-0534737041FD}" type="sibTrans" cxnId="{154F8705-0BC8-4731-A8BF-15BADA341FCB}">
      <dgm:prSet/>
      <dgm:spPr/>
      <dgm:t>
        <a:bodyPr/>
        <a:lstStyle/>
        <a:p>
          <a:endParaRPr lang="pl-PL"/>
        </a:p>
      </dgm:t>
    </dgm:pt>
    <dgm:pt modelId="{748F92CF-F31C-44B1-A3C2-A8F7188BD676}" type="pres">
      <dgm:prSet presAssocID="{56DE094D-7C7E-438C-AAF2-72ABDA5ADED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904ABDE-0AE7-4DDE-AD81-CC63195612BD}" type="pres">
      <dgm:prSet presAssocID="{56DE094D-7C7E-438C-AAF2-72ABDA5ADED9}" presName="diamond" presStyleLbl="bgShp" presStyleIdx="0" presStyleCnt="1" custScaleX="107376" custScale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50790A7-5265-4143-AE5B-B703186C4A00}" type="pres">
      <dgm:prSet presAssocID="{56DE094D-7C7E-438C-AAF2-72ABDA5ADED9}" presName="quad1" presStyleLbl="node1" presStyleIdx="0" presStyleCnt="4" custScaleX="287076" custLinFactX="-43435" custLinFactNeighborX="-100000" custLinFactNeighborY="-112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9B5D94-4188-4FBB-822D-0F42A8D4B207}" type="pres">
      <dgm:prSet presAssocID="{56DE094D-7C7E-438C-AAF2-72ABDA5ADED9}" presName="quad2" presStyleLbl="node1" presStyleIdx="1" presStyleCnt="4" custFlipHor="1" custScaleX="255290" custLinFactX="40930" custLinFactNeighborX="100000" custLinFactNeighborY="-144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3B9B596-33D1-4707-BCFC-65C0D821408E}" type="pres">
      <dgm:prSet presAssocID="{56DE094D-7C7E-438C-AAF2-72ABDA5ADED9}" presName="quad3" presStyleLbl="node1" presStyleIdx="2" presStyleCnt="4" custScaleX="173895" custLinFactX="-28402" custLinFactNeighborX="-100000" custLinFactNeighborY="-12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06212F-1E23-4B11-B3B4-86F193130AE5}" type="pres">
      <dgm:prSet presAssocID="{56DE094D-7C7E-438C-AAF2-72ABDA5ADED9}" presName="quad4" presStyleLbl="node1" presStyleIdx="3" presStyleCnt="4" custScaleX="194480" custLinFactX="40303" custLinFactNeighborX="100000" custLinFactNeighborY="-6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E03ABE4-4AE7-47FE-B587-2074FE3D231B}" srcId="{56DE094D-7C7E-438C-AAF2-72ABDA5ADED9}" destId="{722FFCF2-D427-48D8-86EF-69CAD1947F58}" srcOrd="0" destOrd="0" parTransId="{F58E6AB7-3CFF-4771-A477-77D83DA3571A}" sibTransId="{3C05EFD1-8ED1-4AAF-A3D2-5A182A7B26FC}"/>
    <dgm:cxn modelId="{963621B1-0712-4E12-96C7-096190F61FE5}" srcId="{56DE094D-7C7E-438C-AAF2-72ABDA5ADED9}" destId="{6BB17465-EDE0-47B2-A447-C7260901EAB9}" srcOrd="1" destOrd="0" parTransId="{D7359588-5BBF-4A5D-B43A-52224F86479F}" sibTransId="{E784BA08-4B36-4BBC-A9BF-A4F797F8D60A}"/>
    <dgm:cxn modelId="{154F8705-0BC8-4731-A8BF-15BADA341FCB}" srcId="{56DE094D-7C7E-438C-AAF2-72ABDA5ADED9}" destId="{BE5234F5-E8A5-41E2-B6A0-B6E7ACB86740}" srcOrd="3" destOrd="0" parTransId="{A8B2CFBD-97AC-476E-9745-46B76ADBA701}" sibTransId="{EAD5231B-0BA0-4F77-994A-0534737041FD}"/>
    <dgm:cxn modelId="{7F90A492-9801-4A83-B7AF-3F678F626F6D}" type="presOf" srcId="{722FFCF2-D427-48D8-86EF-69CAD1947F58}" destId="{D50790A7-5265-4143-AE5B-B703186C4A00}" srcOrd="0" destOrd="0" presId="urn:microsoft.com/office/officeart/2005/8/layout/matrix3"/>
    <dgm:cxn modelId="{0ECAABBB-5324-4A58-BB24-6CAE0F7C350C}" srcId="{56DE094D-7C7E-438C-AAF2-72ABDA5ADED9}" destId="{8774F85E-323A-4F15-AAFE-07FD959795CF}" srcOrd="2" destOrd="0" parTransId="{7612D9CC-1E99-47C6-ADBD-83B2D82C5524}" sibTransId="{5EA0B449-9E6F-44B3-BF7C-F48D57AB1164}"/>
    <dgm:cxn modelId="{C4A72505-C849-4966-987F-8C72C5335651}" type="presOf" srcId="{BE5234F5-E8A5-41E2-B6A0-B6E7ACB86740}" destId="{5806212F-1E23-4B11-B3B4-86F193130AE5}" srcOrd="0" destOrd="0" presId="urn:microsoft.com/office/officeart/2005/8/layout/matrix3"/>
    <dgm:cxn modelId="{1B71EDFE-8877-4EEB-B1A5-89E78D8CB08E}" type="presOf" srcId="{56DE094D-7C7E-438C-AAF2-72ABDA5ADED9}" destId="{748F92CF-F31C-44B1-A3C2-A8F7188BD676}" srcOrd="0" destOrd="0" presId="urn:microsoft.com/office/officeart/2005/8/layout/matrix3"/>
    <dgm:cxn modelId="{DE04828C-9BAE-453B-8421-453B124208F0}" type="presOf" srcId="{8774F85E-323A-4F15-AAFE-07FD959795CF}" destId="{83B9B596-33D1-4707-BCFC-65C0D821408E}" srcOrd="0" destOrd="0" presId="urn:microsoft.com/office/officeart/2005/8/layout/matrix3"/>
    <dgm:cxn modelId="{B3FC3424-C04A-4F9C-BDEC-F9436F715682}" type="presOf" srcId="{6BB17465-EDE0-47B2-A447-C7260901EAB9}" destId="{BE9B5D94-4188-4FBB-822D-0F42A8D4B207}" srcOrd="0" destOrd="0" presId="urn:microsoft.com/office/officeart/2005/8/layout/matrix3"/>
    <dgm:cxn modelId="{F1905532-4C9E-48AA-B35D-71701FD939D8}" type="presParOf" srcId="{748F92CF-F31C-44B1-A3C2-A8F7188BD676}" destId="{6904ABDE-0AE7-4DDE-AD81-CC63195612BD}" srcOrd="0" destOrd="0" presId="urn:microsoft.com/office/officeart/2005/8/layout/matrix3"/>
    <dgm:cxn modelId="{556107F0-7BE9-4248-9054-3DE3DCCE72C3}" type="presParOf" srcId="{748F92CF-F31C-44B1-A3C2-A8F7188BD676}" destId="{D50790A7-5265-4143-AE5B-B703186C4A00}" srcOrd="1" destOrd="0" presId="urn:microsoft.com/office/officeart/2005/8/layout/matrix3"/>
    <dgm:cxn modelId="{31C4FA92-828D-4D51-B664-759898F2819E}" type="presParOf" srcId="{748F92CF-F31C-44B1-A3C2-A8F7188BD676}" destId="{BE9B5D94-4188-4FBB-822D-0F42A8D4B207}" srcOrd="2" destOrd="0" presId="urn:microsoft.com/office/officeart/2005/8/layout/matrix3"/>
    <dgm:cxn modelId="{416325E4-DE4D-45C8-AC5C-0346747B386D}" type="presParOf" srcId="{748F92CF-F31C-44B1-A3C2-A8F7188BD676}" destId="{83B9B596-33D1-4707-BCFC-65C0D821408E}" srcOrd="3" destOrd="0" presId="urn:microsoft.com/office/officeart/2005/8/layout/matrix3"/>
    <dgm:cxn modelId="{653223AB-F264-49E0-AECF-58FE73546BCA}" type="presParOf" srcId="{748F92CF-F31C-44B1-A3C2-A8F7188BD676}" destId="{5806212F-1E23-4B11-B3B4-86F193130A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4ABDE-0AE7-4DDE-AD81-CC63195612BD}">
      <dsp:nvSpPr>
        <dsp:cNvPr id="0" name=""/>
        <dsp:cNvSpPr/>
      </dsp:nvSpPr>
      <dsp:spPr>
        <a:xfrm>
          <a:off x="2986077" y="0"/>
          <a:ext cx="3864801" cy="3599316"/>
        </a:xfrm>
        <a:prstGeom prst="diamond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790A7-5265-4143-AE5B-B703186C4A00}">
      <dsp:nvSpPr>
        <dsp:cNvPr id="0" name=""/>
        <dsp:cNvSpPr/>
      </dsp:nvSpPr>
      <dsp:spPr>
        <a:xfrm>
          <a:off x="134286" y="183678"/>
          <a:ext cx="4029781" cy="14037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prawidłowe i trafne zdefiniowanie potrzeb oraz problemów mieszkańców obszaru objętego LSR </a:t>
          </a:r>
          <a:endParaRPr lang="pl-PL" sz="1700" kern="1200" dirty="0"/>
        </a:p>
      </dsp:txBody>
      <dsp:txXfrm>
        <a:off x="202811" y="252203"/>
        <a:ext cx="3892731" cy="1266683"/>
      </dsp:txXfrm>
    </dsp:sp>
    <dsp:sp modelId="{BE9B5D94-4188-4FBB-822D-0F42A8D4B207}">
      <dsp:nvSpPr>
        <dsp:cNvPr id="0" name=""/>
        <dsp:cNvSpPr/>
      </dsp:nvSpPr>
      <dsp:spPr>
        <a:xfrm flipH="1">
          <a:off x="5860820" y="139713"/>
          <a:ext cx="3583590" cy="14037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określenie niewykorzystanych zasobów oraz lokalnego potencjału  </a:t>
          </a:r>
          <a:endParaRPr lang="pl-PL" sz="1600" kern="1200" dirty="0"/>
        </a:p>
      </dsp:txBody>
      <dsp:txXfrm>
        <a:off x="5929345" y="208238"/>
        <a:ext cx="3446540" cy="1266683"/>
      </dsp:txXfrm>
    </dsp:sp>
    <dsp:sp modelId="{83B9B596-33D1-4707-BCFC-65C0D821408E}">
      <dsp:nvSpPr>
        <dsp:cNvPr id="0" name=""/>
        <dsp:cNvSpPr/>
      </dsp:nvSpPr>
      <dsp:spPr>
        <a:xfrm>
          <a:off x="1139689" y="1836058"/>
          <a:ext cx="2441021" cy="14037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ustalenie i podtrzymanie kanałów obustronnej komunikacji</a:t>
          </a:r>
          <a:endParaRPr lang="pl-PL" sz="1500" kern="1200" dirty="0"/>
        </a:p>
      </dsp:txBody>
      <dsp:txXfrm>
        <a:off x="1208214" y="1904583"/>
        <a:ext cx="2303971" cy="1266683"/>
      </dsp:txXfrm>
    </dsp:sp>
    <dsp:sp modelId="{5806212F-1E23-4B11-B3B4-86F193130AE5}">
      <dsp:nvSpPr>
        <dsp:cNvPr id="0" name=""/>
        <dsp:cNvSpPr/>
      </dsp:nvSpPr>
      <dsp:spPr>
        <a:xfrm>
          <a:off x="6278824" y="1844860"/>
          <a:ext cx="2729980" cy="14037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precyzyjne określenie i skategoryzowanie interesariuszy </a:t>
          </a:r>
          <a:endParaRPr lang="pl-PL" sz="1500" kern="1200" dirty="0"/>
        </a:p>
      </dsp:txBody>
      <dsp:txXfrm>
        <a:off x="6347349" y="1913385"/>
        <a:ext cx="2592930" cy="1266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0BF0-42CD-4E8A-A22A-A6D44CA46081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9DCB46E-C711-4DAE-A6DE-A680F6621E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69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0BF0-42CD-4E8A-A22A-A6D44CA46081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9DCB46E-C711-4DAE-A6DE-A680F6621E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714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0BF0-42CD-4E8A-A22A-A6D44CA46081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9DCB46E-C711-4DAE-A6DE-A680F6621E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1965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0BF0-42CD-4E8A-A22A-A6D44CA46081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9DCB46E-C711-4DAE-A6DE-A680F6621E7A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7618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0BF0-42CD-4E8A-A22A-A6D44CA46081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9DCB46E-C711-4DAE-A6DE-A680F6621E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5284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0BF0-42CD-4E8A-A22A-A6D44CA46081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B46E-C711-4DAE-A6DE-A680F6621E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6399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0BF0-42CD-4E8A-A22A-A6D44CA46081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B46E-C711-4DAE-A6DE-A680F6621E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0123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0BF0-42CD-4E8A-A22A-A6D44CA46081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B46E-C711-4DAE-A6DE-A680F6621E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5333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7610BF0-42CD-4E8A-A22A-A6D44CA46081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9DCB46E-C711-4DAE-A6DE-A680F6621E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49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0BF0-42CD-4E8A-A22A-A6D44CA46081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B46E-C711-4DAE-A6DE-A680F6621E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529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0BF0-42CD-4E8A-A22A-A6D44CA46081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9DCB46E-C711-4DAE-A6DE-A680F6621E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853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0BF0-42CD-4E8A-A22A-A6D44CA46081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B46E-C711-4DAE-A6DE-A680F6621E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939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0BF0-42CD-4E8A-A22A-A6D44CA46081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B46E-C711-4DAE-A6DE-A680F6621E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214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0BF0-42CD-4E8A-A22A-A6D44CA46081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B46E-C711-4DAE-A6DE-A680F6621E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223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0BF0-42CD-4E8A-A22A-A6D44CA46081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B46E-C711-4DAE-A6DE-A680F6621E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880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0BF0-42CD-4E8A-A22A-A6D44CA46081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B46E-C711-4DAE-A6DE-A680F6621E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743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0BF0-42CD-4E8A-A22A-A6D44CA46081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B46E-C711-4DAE-A6DE-A680F6621E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958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10BF0-42CD-4E8A-A22A-A6D44CA46081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CB46E-C711-4DAE-A6DE-A680F6621E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7460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rainaczterechkultur.pl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38" y="606669"/>
            <a:ext cx="10243039" cy="515229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959" y="6121999"/>
            <a:ext cx="4115157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32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167054"/>
            <a:ext cx="9613861" cy="1667112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Co to jest Lokalna Strategia Rozwoju (LSR)?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Lokalna Strategia Rozwoju</a:t>
            </a:r>
            <a:r>
              <a:rPr lang="pl-PL" dirty="0"/>
              <a:t> (LSR) </a:t>
            </a:r>
            <a:r>
              <a:rPr lang="pl-PL" b="1" dirty="0"/>
              <a:t>jest</a:t>
            </a:r>
            <a:r>
              <a:rPr lang="pl-PL" dirty="0"/>
              <a:t> dokumentem oddolnie tworzonym przez lokalną społeczność (sektor społeczny, gospodarczy i publiczny) dla danego </a:t>
            </a:r>
            <a:r>
              <a:rPr lang="pl-PL" dirty="0" smtClean="0"/>
              <a:t>obszaru, określającym </a:t>
            </a:r>
            <a:r>
              <a:rPr lang="pl-PL" dirty="0"/>
              <a:t>kierunki jego </a:t>
            </a:r>
            <a:r>
              <a:rPr lang="pl-PL" b="1" dirty="0"/>
              <a:t>rozwoju</a:t>
            </a:r>
            <a:r>
              <a:rPr lang="pl-PL" dirty="0"/>
              <a:t> na podstawie przeprowadzonej diagnozy obszaru oraz identyfikacji lokalnych potrzeb.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231" y="6040314"/>
            <a:ext cx="4212366" cy="55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1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80321" y="202223"/>
            <a:ext cx="9613861" cy="1631943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Analiza SWOT – definicja  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680321" y="2336873"/>
            <a:ext cx="9896825" cy="3599316"/>
          </a:xfrm>
        </p:spPr>
        <p:txBody>
          <a:bodyPr/>
          <a:lstStyle/>
          <a:p>
            <a:r>
              <a:rPr lang="pl-PL" b="1" dirty="0"/>
              <a:t>Analiza SWOT</a:t>
            </a:r>
            <a:r>
              <a:rPr lang="pl-PL" dirty="0"/>
              <a:t> zawiera w sobie wewnętrzne i zewnętrzne czynniki wpływające na działanie organizacji</a:t>
            </a:r>
            <a:r>
              <a:rPr lang="pl-PL" dirty="0" smtClean="0"/>
              <a:t>;</a:t>
            </a:r>
          </a:p>
          <a:p>
            <a:r>
              <a:rPr lang="pl-PL" dirty="0" smtClean="0"/>
              <a:t>pod </a:t>
            </a:r>
            <a:r>
              <a:rPr lang="pl-PL" dirty="0"/>
              <a:t>skrótem </a:t>
            </a:r>
            <a:r>
              <a:rPr lang="pl-PL" b="1" dirty="0"/>
              <a:t>SWOT</a:t>
            </a:r>
            <a:r>
              <a:rPr lang="pl-PL" dirty="0"/>
              <a:t> ukrywają </a:t>
            </a:r>
            <a:r>
              <a:rPr lang="pl-PL" b="1" dirty="0"/>
              <a:t>się</a:t>
            </a:r>
            <a:r>
              <a:rPr lang="pl-PL" dirty="0"/>
              <a:t> cztery kategorie czynników, czyli </a:t>
            </a:r>
            <a:r>
              <a:rPr lang="pl-PL" b="1" dirty="0" smtClean="0"/>
              <a:t>mocne (</a:t>
            </a:r>
            <a:r>
              <a:rPr lang="pl-PL" b="1" dirty="0" err="1" smtClean="0"/>
              <a:t>Strenght</a:t>
            </a:r>
            <a:r>
              <a:rPr lang="pl-PL" b="1" dirty="0" smtClean="0"/>
              <a:t>) </a:t>
            </a:r>
            <a:r>
              <a:rPr lang="pl-PL" b="1" dirty="0"/>
              <a:t>i </a:t>
            </a:r>
            <a:r>
              <a:rPr lang="pl-PL" b="1" dirty="0" smtClean="0"/>
              <a:t>słabe (</a:t>
            </a:r>
            <a:r>
              <a:rPr lang="pl-PL" b="1" dirty="0" err="1" smtClean="0"/>
              <a:t>Weakness</a:t>
            </a:r>
            <a:r>
              <a:rPr lang="pl-PL" b="1" dirty="0" smtClean="0"/>
              <a:t>) strony </a:t>
            </a:r>
            <a:r>
              <a:rPr lang="pl-PL" b="1" dirty="0"/>
              <a:t>oraz </a:t>
            </a:r>
            <a:r>
              <a:rPr lang="pl-PL" b="1" dirty="0" smtClean="0"/>
              <a:t>szanse (</a:t>
            </a:r>
            <a:r>
              <a:rPr lang="pl-PL" b="1" dirty="0" err="1" smtClean="0"/>
              <a:t>Opportunity</a:t>
            </a:r>
            <a:r>
              <a:rPr lang="pl-PL" b="1" dirty="0" smtClean="0"/>
              <a:t>)  </a:t>
            </a:r>
            <a:r>
              <a:rPr lang="pl-PL" b="1" dirty="0"/>
              <a:t>i </a:t>
            </a:r>
            <a:r>
              <a:rPr lang="pl-PL" b="1" dirty="0" smtClean="0"/>
              <a:t>zagrożenia (</a:t>
            </a:r>
            <a:r>
              <a:rPr lang="pl-PL" b="1" dirty="0" err="1" smtClean="0"/>
              <a:t>Threat</a:t>
            </a:r>
            <a:r>
              <a:rPr lang="pl-PL" b="1" dirty="0" smtClean="0"/>
              <a:t>)</a:t>
            </a:r>
            <a:r>
              <a:rPr lang="pl-PL" dirty="0" smtClean="0"/>
              <a:t>; </a:t>
            </a:r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poprzez </a:t>
            </a:r>
            <a:r>
              <a:rPr lang="pl-PL" dirty="0"/>
              <a:t>dokonanie </a:t>
            </a:r>
            <a:r>
              <a:rPr lang="pl-PL" b="1" dirty="0"/>
              <a:t>analizy SWOT</a:t>
            </a:r>
            <a:r>
              <a:rPr lang="pl-PL" dirty="0"/>
              <a:t> możemy wybrać najbardziej odpowiednią strategię </a:t>
            </a:r>
            <a:r>
              <a:rPr lang="pl-PL" b="1" dirty="0"/>
              <a:t>z</a:t>
            </a:r>
            <a:r>
              <a:rPr lang="pl-PL" dirty="0"/>
              <a:t> czterech możliwych.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414" y="3894992"/>
            <a:ext cx="4150847" cy="1222131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346" y="6071606"/>
            <a:ext cx="4361836" cy="60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7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211015"/>
            <a:ext cx="9613861" cy="1623151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Analiza SWOT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</a:t>
            </a:r>
            <a:r>
              <a:rPr lang="pl-PL" dirty="0" smtClean="0"/>
              <a:t> wyniku przeprowadzonej diagnozy obszaru, polegającej na analizie badań ankietowych, konsultacjach społecznych, naradach w gminach oraz dzięki pracy grupy roboczej, zostaną określone elementy analizy SWOT;</a:t>
            </a:r>
          </a:p>
          <a:p>
            <a:r>
              <a:rPr lang="pl-PL" dirty="0"/>
              <a:t>p</a:t>
            </a:r>
            <a:r>
              <a:rPr lang="pl-PL" dirty="0" smtClean="0"/>
              <a:t>rzeprowadzona analiza SWOT pozwoli ustalić hierarchię celów Lokalnej Strategii Rozwoju (LSR).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646" y="6150266"/>
            <a:ext cx="4333755" cy="57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114300"/>
            <a:ext cx="9613861" cy="171986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Cele Lokalnej Strategii Rozwoju (LSR) </a:t>
            </a:r>
            <a:r>
              <a:rPr lang="pl-PL" u="sng" dirty="0"/>
              <a:t/>
            </a:r>
            <a:br>
              <a:rPr lang="pl-PL" u="sng" dirty="0"/>
            </a:br>
            <a:endParaRPr lang="pl-PL" u="sng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239892"/>
              </p:ext>
            </p:extLst>
          </p:nvPr>
        </p:nvGraphicFramePr>
        <p:xfrm>
          <a:off x="680321" y="2336873"/>
          <a:ext cx="9613861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5876" y="6022338"/>
            <a:ext cx="4669941" cy="66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Przygotowanie Lokalnej Strategii Rozwoju (LSR)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336873"/>
            <a:ext cx="11323743" cy="4318904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Podczas prac nad LSR Stowarzyszenia LGD „Kraina Czterech Kultur” preferowane będą rozwiązania nastawione na: </a:t>
            </a:r>
          </a:p>
          <a:p>
            <a:r>
              <a:rPr lang="pl-PL" dirty="0" smtClean="0"/>
              <a:t>innowacyjność i cyfryzację; </a:t>
            </a:r>
          </a:p>
          <a:p>
            <a:endParaRPr lang="pl-PL" dirty="0" smtClean="0"/>
          </a:p>
          <a:p>
            <a:r>
              <a:rPr lang="pl-PL" dirty="0" smtClean="0"/>
              <a:t>dbałość o klimat i środowisko;</a:t>
            </a:r>
            <a:endParaRPr lang="pl-PL" dirty="0"/>
          </a:p>
          <a:p>
            <a:r>
              <a:rPr lang="pl-PL" dirty="0" smtClean="0"/>
              <a:t>uwzględnienie zmian demograficznych i starzeniem się społeczeństwa oraz wyludnianiu się obszaru planowanego do objęcia LSR; </a:t>
            </a:r>
          </a:p>
          <a:p>
            <a:r>
              <a:rPr lang="pl-PL" dirty="0"/>
              <a:t>p</a:t>
            </a:r>
            <a:r>
              <a:rPr lang="pl-PL" dirty="0" smtClean="0"/>
              <a:t>artnerstwo w realizacji LSR.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954" y="3034367"/>
            <a:ext cx="2331908" cy="98009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579" y="4876658"/>
            <a:ext cx="2619375" cy="88846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062" y="5619830"/>
            <a:ext cx="2143125" cy="103594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321" y="3524413"/>
            <a:ext cx="2287945" cy="98009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8585" y="6224954"/>
            <a:ext cx="4056651" cy="54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7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Badanie ankietowe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Badanie ankietowe odbywa </a:t>
            </a:r>
            <a:r>
              <a:rPr lang="pl-PL" dirty="0"/>
              <a:t>się w ramach prac nad Lokalną Strategią Działania LGD „Kraina Czterech Kultur”, która umożliwi w przyszłości finansowanie pewnych działań na obszarze </a:t>
            </a:r>
            <a:r>
              <a:rPr lang="pl-PL" dirty="0" smtClean="0"/>
              <a:t>objętym LSR. </a:t>
            </a:r>
          </a:p>
          <a:p>
            <a:r>
              <a:rPr lang="pl-PL" dirty="0" smtClean="0"/>
              <a:t>Ankieta </a:t>
            </a:r>
            <a:r>
              <a:rPr lang="pl-PL" dirty="0"/>
              <a:t>dotyczy opinii na temat problemów, potrzeb i uwarunkowań występujących na obszarze </a:t>
            </a:r>
            <a:r>
              <a:rPr lang="pl-PL" dirty="0" smtClean="0"/>
              <a:t>powiatu</a:t>
            </a:r>
            <a:r>
              <a:rPr lang="pl-PL" dirty="0"/>
              <a:t>. Lokalna Strategia Działania, przy pracach nad którą ankieta będzie wykorzystana, będzie dokumentem od podstaw przygotowywanym z mieszkańcami i dla mieszkańców powiatu sokólskiego.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531" y="6030322"/>
            <a:ext cx="4193077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5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Badanie ankietowe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092569"/>
            <a:ext cx="9613861" cy="38436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800" b="1" dirty="0" smtClean="0"/>
              <a:t>Zapraszamy do wypełnienia ankiety skierowanej do mieszkańców powiatu sokólskiego:</a:t>
            </a:r>
          </a:p>
          <a:p>
            <a:pPr marL="0" indent="0" algn="ctr">
              <a:buNone/>
            </a:pPr>
            <a:endParaRPr lang="pl-PL" sz="2800" b="1" dirty="0" smtClean="0"/>
          </a:p>
          <a:p>
            <a:endParaRPr lang="pl-PL" b="1" dirty="0" smtClean="0"/>
          </a:p>
          <a:p>
            <a:pPr marL="0" indent="0">
              <a:buNone/>
            </a:pPr>
            <a:r>
              <a:rPr lang="pl-PL" b="1" dirty="0" smtClean="0"/>
              <a:t> </a:t>
            </a:r>
          </a:p>
          <a:p>
            <a:r>
              <a:rPr lang="pl-PL" b="1" dirty="0" smtClean="0"/>
              <a:t>w formie papierowej </a:t>
            </a:r>
            <a:r>
              <a:rPr lang="pl-PL" dirty="0" smtClean="0"/>
              <a:t>dostępnej na spotkaniach konsultacyjnych;</a:t>
            </a:r>
          </a:p>
          <a:p>
            <a:r>
              <a:rPr lang="pl-PL" b="1" dirty="0"/>
              <a:t>w</a:t>
            </a:r>
            <a:r>
              <a:rPr lang="pl-PL" b="1" dirty="0" smtClean="0"/>
              <a:t> formie elektronicznej, </a:t>
            </a:r>
            <a:r>
              <a:rPr lang="pl-PL" dirty="0" smtClean="0"/>
              <a:t>która </a:t>
            </a:r>
            <a:r>
              <a:rPr lang="pl-PL" smtClean="0"/>
              <a:t>zostanie udostępniona </a:t>
            </a:r>
            <a:r>
              <a:rPr lang="pl-PL" dirty="0" smtClean="0"/>
              <a:t>na stronie Stowarzyszenia LGD „Kraina Czterech Kultur” oraz stronach internetowych samorządów objętych LSR.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79" y="2950510"/>
            <a:ext cx="3283929" cy="9620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738" y="6119446"/>
            <a:ext cx="4135783" cy="56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8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LGD „Kraina Czterech Kultur” 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6600" dirty="0" smtClean="0"/>
              <a:t>Dziękujemy </a:t>
            </a:r>
          </a:p>
          <a:p>
            <a:pPr marL="0" indent="0" algn="ctr">
              <a:buNone/>
            </a:pPr>
            <a:r>
              <a:rPr lang="pl-PL" sz="6600" dirty="0" smtClean="0"/>
              <a:t>za </a:t>
            </a:r>
          </a:p>
          <a:p>
            <a:pPr marL="0" indent="0" algn="ctr">
              <a:buNone/>
            </a:pPr>
            <a:r>
              <a:rPr lang="pl-PL" sz="6600" smtClean="0"/>
              <a:t>uwagę!</a:t>
            </a:r>
            <a:endParaRPr lang="pl-PL" sz="6600" dirty="0"/>
          </a:p>
        </p:txBody>
      </p:sp>
    </p:spTree>
    <p:extLst>
      <p:ext uri="{BB962C8B-B14F-4D97-AF65-F5344CB8AC3E}">
        <p14:creationId xmlns:p14="http://schemas.microsoft.com/office/powerpoint/2010/main" val="200951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2032" y="2584938"/>
            <a:ext cx="8115300" cy="1872762"/>
          </a:xfrm>
        </p:spPr>
        <p:txBody>
          <a:bodyPr/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Spotkanie konsultacyjne</a:t>
            </a:r>
            <a:br>
              <a:rPr lang="pl-PL" b="1" dirty="0" smtClean="0"/>
            </a:br>
            <a:r>
              <a:rPr lang="pl-PL" b="1" dirty="0" smtClean="0"/>
              <a:t>  </a:t>
            </a:r>
            <a:endParaRPr lang="pl-PL" b="1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dirty="0"/>
              <a:t>w</a:t>
            </a:r>
            <a:r>
              <a:rPr lang="pl-PL" sz="4000" dirty="0" smtClean="0"/>
              <a:t> ramach opracowania Lokalnej Strategii Rozwoju (LSR) </a:t>
            </a:r>
            <a:endParaRPr lang="pl-PL" sz="40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624" y="6110690"/>
            <a:ext cx="4114800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94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0" y="184639"/>
            <a:ext cx="9613861" cy="1412135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Co to jest Lokalna Grupa Działania (LGD)?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Lokalna grupa działania (w skrócie „</a:t>
            </a:r>
            <a:r>
              <a:rPr lang="pl-PL" b="1" dirty="0"/>
              <a:t>LGD</a:t>
            </a:r>
            <a:r>
              <a:rPr lang="pl-PL" dirty="0" smtClean="0"/>
              <a:t>”) to rodzaj </a:t>
            </a:r>
            <a:r>
              <a:rPr lang="pl-PL" dirty="0"/>
              <a:t>partnerstwa terytorialnego tworzonego najczęściej na </a:t>
            </a:r>
            <a:r>
              <a:rPr lang="pl-PL" dirty="0" smtClean="0"/>
              <a:t>obszarach miejskich, miejsko – wiejskich i wiejskich zrzeszającego </a:t>
            </a:r>
            <a:r>
              <a:rPr lang="pl-PL" dirty="0"/>
              <a:t>przedstawicieli lokalnych organizacji (z sektora publicznego, prywatnego i pozarządowego) oraz mieszkańców danego </a:t>
            </a:r>
            <a:r>
              <a:rPr lang="pl-PL" b="1" dirty="0"/>
              <a:t>obszaru</a:t>
            </a:r>
            <a:r>
              <a:rPr lang="pl-PL" dirty="0"/>
              <a:t> wyznaczonego granicą gmin członkowskich.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7447" y="6048346"/>
            <a:ext cx="4084674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51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STOWARZYSZENIE LOKALNA GRUPA DZIAŁANIA </a:t>
            </a:r>
            <a:br>
              <a:rPr lang="pl-PL" dirty="0" smtClean="0"/>
            </a:br>
            <a:r>
              <a:rPr lang="pl-PL" dirty="0" smtClean="0"/>
              <a:t>„Kraina Czterech Kultur”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4000" b="1" dirty="0" smtClean="0"/>
              <a:t>Lokalna </a:t>
            </a:r>
            <a:r>
              <a:rPr lang="pl-PL" sz="4000" b="1" dirty="0"/>
              <a:t>S</a:t>
            </a:r>
            <a:r>
              <a:rPr lang="pl-PL" sz="4000" b="1" dirty="0" smtClean="0"/>
              <a:t>trategia Rozwoju (LSR)  </a:t>
            </a:r>
            <a:endParaRPr lang="pl-PL" sz="40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070" y="5936189"/>
            <a:ext cx="4084674" cy="62794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298" y="3032751"/>
            <a:ext cx="2649293" cy="181181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409" y="3032751"/>
            <a:ext cx="2685282" cy="181181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700" y="3032751"/>
            <a:ext cx="2514600" cy="357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6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STOWARZYSZENIE LOKALNA GRUPA DZIAŁANIA</a:t>
            </a:r>
            <a:br>
              <a:rPr lang="pl-PL" dirty="0" smtClean="0"/>
            </a:br>
            <a:r>
              <a:rPr lang="pl-PL" dirty="0" smtClean="0"/>
              <a:t>„Kraina Czterech Kultur”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9568" y="2268416"/>
            <a:ext cx="5117123" cy="2787162"/>
          </a:xfrm>
          <a:prstGeom prst="rect">
            <a:avLst/>
          </a:prstGeom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6163407" y="2336873"/>
            <a:ext cx="5169878" cy="3967212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Lato"/>
              </a:rPr>
              <a:t>Dane </a:t>
            </a: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Lato"/>
              </a:rPr>
              <a:t>do kontaktu:</a:t>
            </a:r>
            <a:br>
              <a:rPr lang="pl-PL" sz="2000" dirty="0">
                <a:solidFill>
                  <a:schemeClr val="tx1">
                    <a:lumMod val="95000"/>
                  </a:schemeClr>
                </a:solidFill>
                <a:latin typeface="Lato"/>
              </a:rPr>
            </a:b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Lato"/>
              </a:rPr>
              <a:t>mail: 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Lato"/>
              </a:rPr>
              <a:t>krainaczterechkultur@interia.pl</a:t>
            </a: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Lato"/>
              </a:rPr>
              <a:t/>
            </a:r>
            <a:br>
              <a:rPr lang="pl-PL" sz="2000" dirty="0">
                <a:solidFill>
                  <a:schemeClr val="tx1">
                    <a:lumMod val="95000"/>
                  </a:schemeClr>
                </a:solidFill>
                <a:latin typeface="Lato"/>
              </a:rPr>
            </a:b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Lato"/>
              </a:rPr>
              <a:t>telefon: 730 993 102</a:t>
            </a:r>
          </a:p>
          <a:p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Lato"/>
              </a:rPr>
              <a:t>adres</a:t>
            </a: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Lato"/>
              </a:rPr>
              <a:t>:</a:t>
            </a:r>
            <a:br>
              <a:rPr lang="pl-PL" sz="2000" dirty="0">
                <a:solidFill>
                  <a:schemeClr val="tx1">
                    <a:lumMod val="95000"/>
                  </a:schemeClr>
                </a:solidFill>
                <a:latin typeface="Lato"/>
              </a:rPr>
            </a:b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Lato"/>
              </a:rPr>
              <a:t>ul. Joachima Lelewela 1C</a:t>
            </a:r>
            <a:br>
              <a:rPr lang="pl-PL" sz="2000" dirty="0">
                <a:solidFill>
                  <a:schemeClr val="tx1">
                    <a:lumMod val="95000"/>
                  </a:schemeClr>
                </a:solidFill>
                <a:latin typeface="Lato"/>
              </a:rPr>
            </a:b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Lato"/>
              </a:rPr>
              <a:t>16-100 Sokółka</a:t>
            </a:r>
          </a:p>
          <a:p>
            <a:r>
              <a:rPr lang="pl-PL" sz="2000" dirty="0" smtClean="0"/>
              <a:t>KRS 0000961293</a:t>
            </a:r>
          </a:p>
          <a:p>
            <a:r>
              <a:rPr lang="pl-PL" sz="2000" dirty="0">
                <a:hlinkClick r:id="rId3"/>
              </a:rPr>
              <a:t>https://krainaczterechkultur.pl/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302" y="5991268"/>
            <a:ext cx="4088424" cy="62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680321" y="193431"/>
            <a:ext cx="9613861" cy="1640735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LGD „Kraina Czterech Kultur” 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Stowarzyszenie Lokalna Grupa Działania „Kraina Czterech Kultur” współfinansowana jest ze środków Unii Europejskiej w ramach działania 19 „Wsparcie dla rozwoju lokalnego w ramach inicjatywy LEADER” dla poddziałania 19.1 „Wsparcie </a:t>
            </a:r>
            <a:r>
              <a:rPr lang="pl-PL" dirty="0" smtClean="0"/>
              <a:t>Przygotowawcze” Programu </a:t>
            </a:r>
            <a:r>
              <a:rPr lang="pl-PL" dirty="0"/>
              <a:t>Rozwoju Obszarów Wiejskich na lata 2014 – 2020.</a:t>
            </a:r>
          </a:p>
          <a:p>
            <a:r>
              <a:rPr lang="pl-PL" dirty="0"/>
              <a:t>Celem operacji jest wspieranie lokalnego rozwoju na obszarach </a:t>
            </a:r>
            <a:r>
              <a:rPr lang="pl-PL" dirty="0" smtClean="0"/>
              <a:t>gmin członkowskich, </a:t>
            </a:r>
            <a:r>
              <a:rPr lang="pl-PL" dirty="0"/>
              <a:t>a wskaźnikiem osiągnięcia celu operacji będzie realizacja planu  włączenia społeczności, w szczególności przygotowanie Lokalnej Strategii Rozwoju.</a:t>
            </a:r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062" y="6057508"/>
            <a:ext cx="4247535" cy="55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Okres programowania 2021-2027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444261"/>
            <a:ext cx="9613861" cy="3491927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 Typy działań w okresie programowania 2021- 2027 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652952" y="3692769"/>
            <a:ext cx="3349869" cy="1362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/>
              <a:t>d</a:t>
            </a:r>
            <a:r>
              <a:rPr lang="pl-PL" sz="2000" b="1" dirty="0" smtClean="0"/>
              <a:t>ziałania infrastrukturalne</a:t>
            </a:r>
            <a:endParaRPr lang="pl-PL" sz="2000" b="1" dirty="0"/>
          </a:p>
        </p:txBody>
      </p:sp>
      <p:sp>
        <p:nvSpPr>
          <p:cNvPr id="5" name="Prostokąt 4"/>
          <p:cNvSpPr/>
          <p:nvPr/>
        </p:nvSpPr>
        <p:spPr>
          <a:xfrm>
            <a:off x="5627076" y="3692769"/>
            <a:ext cx="3701562" cy="1362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d</a:t>
            </a:r>
            <a:r>
              <a:rPr lang="pl-PL" b="1" dirty="0" smtClean="0"/>
              <a:t>ziałania społeczne</a:t>
            </a:r>
            <a:endParaRPr lang="pl-PL" b="1" dirty="0"/>
          </a:p>
        </p:txBody>
      </p:sp>
      <p:sp>
        <p:nvSpPr>
          <p:cNvPr id="6" name="Strzałka w dół 5"/>
          <p:cNvSpPr/>
          <p:nvPr/>
        </p:nvSpPr>
        <p:spPr>
          <a:xfrm>
            <a:off x="2969013" y="2949819"/>
            <a:ext cx="553915" cy="4484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dół 6"/>
          <p:cNvSpPr/>
          <p:nvPr/>
        </p:nvSpPr>
        <p:spPr>
          <a:xfrm>
            <a:off x="7297615" y="2866292"/>
            <a:ext cx="571500" cy="4484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091" y="6050743"/>
            <a:ext cx="4249280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83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Okres programowania 2021 – 2027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3200" b="1" dirty="0" smtClean="0"/>
              <a:t>Działania infrastrukturalne to m.in.: </a:t>
            </a:r>
          </a:p>
          <a:p>
            <a:r>
              <a:rPr lang="pl-PL" dirty="0"/>
              <a:t>d</a:t>
            </a:r>
            <a:r>
              <a:rPr lang="pl-PL" dirty="0" smtClean="0"/>
              <a:t>rogi (budowa, przebudowa, remonty)</a:t>
            </a:r>
          </a:p>
          <a:p>
            <a:r>
              <a:rPr lang="pl-PL" dirty="0" smtClean="0"/>
              <a:t>infrastruktura turystyczna i rekreacyjna; </a:t>
            </a:r>
          </a:p>
          <a:p>
            <a:r>
              <a:rPr lang="pl-PL" dirty="0" smtClean="0"/>
              <a:t>infrastruktura kulturalna;</a:t>
            </a:r>
          </a:p>
          <a:p>
            <a:r>
              <a:rPr lang="pl-PL" dirty="0"/>
              <a:t>r</a:t>
            </a:r>
            <a:r>
              <a:rPr lang="pl-PL" dirty="0" smtClean="0"/>
              <a:t>ewitalizacja – nadanie nowym funkcji budynkom, placom lub innym miejscom; projekty służące poprawie bezpieczeństwa publicznego; </a:t>
            </a:r>
          </a:p>
          <a:p>
            <a:r>
              <a:rPr lang="pl-PL" dirty="0"/>
              <a:t>t</a:t>
            </a:r>
            <a:r>
              <a:rPr lang="pl-PL" dirty="0" smtClean="0"/>
              <a:t>ermomodernizacja;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260" y="6061862"/>
            <a:ext cx="4249280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15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Okres programowania 2021 – 2027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336873"/>
            <a:ext cx="9879241" cy="35993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800" b="1" dirty="0" smtClean="0"/>
              <a:t>Działania społeczne to m.in.: </a:t>
            </a:r>
          </a:p>
          <a:p>
            <a:r>
              <a:rPr lang="pl-PL" dirty="0"/>
              <a:t>w</a:t>
            </a:r>
            <a:r>
              <a:rPr lang="pl-PL" dirty="0" smtClean="0"/>
              <a:t>sparcie osób niepełnosprawnych, seniorów, usługi opiekuńcze itp.; </a:t>
            </a:r>
          </a:p>
          <a:p>
            <a:r>
              <a:rPr lang="pl-PL" dirty="0"/>
              <a:t>d</a:t>
            </a:r>
            <a:r>
              <a:rPr lang="pl-PL" dirty="0" smtClean="0"/>
              <a:t>ziałania edukacyjne dotyczące kompetencji obywatelskich oraz różnych form aktywności społecznej (np. upowszechnianie wolontariatu w obszarze pomocy społecznej); </a:t>
            </a:r>
          </a:p>
          <a:p>
            <a:r>
              <a:rPr lang="pl-PL" dirty="0"/>
              <a:t>d</a:t>
            </a:r>
            <a:r>
              <a:rPr lang="pl-PL" dirty="0" smtClean="0"/>
              <a:t>ziałania aktywizujące obywateli w inicjatywy sąsiedzkie, międzypokoleniowe i inne na rzecz społeczności lokalnej; </a:t>
            </a:r>
          </a:p>
          <a:p>
            <a:r>
              <a:rPr lang="pl-PL" dirty="0" smtClean="0"/>
              <a:t>działania edukacyjne w zakresie: edukacji regionalnej, tradycji lokalnych, itp.;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467" y="6161504"/>
            <a:ext cx="4249280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8779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517</Words>
  <Application>Microsoft Office PowerPoint</Application>
  <PresentationFormat>Panoramiczny</PresentationFormat>
  <Paragraphs>68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Lato</vt:lpstr>
      <vt:lpstr>Trebuchet MS</vt:lpstr>
      <vt:lpstr>Berlin</vt:lpstr>
      <vt:lpstr>Prezentacja programu PowerPoint</vt:lpstr>
      <vt:lpstr>         Spotkanie konsultacyjne   </vt:lpstr>
      <vt:lpstr> Co to jest Lokalna Grupa Działania (LGD)? </vt:lpstr>
      <vt:lpstr>STOWARZYSZENIE LOKALNA GRUPA DZIAŁANIA  „Kraina Czterech Kultur”</vt:lpstr>
      <vt:lpstr>STOWARZYSZENIE LOKALNA GRUPA DZIAŁANIA „Kraina Czterech Kultur”</vt:lpstr>
      <vt:lpstr> LGD „Kraina Czterech Kultur” </vt:lpstr>
      <vt:lpstr>Okres programowania 2021-2027 </vt:lpstr>
      <vt:lpstr>Okres programowania 2021 – 2027 </vt:lpstr>
      <vt:lpstr>Okres programowania 2021 – 2027 </vt:lpstr>
      <vt:lpstr> Co to jest Lokalna Strategia Rozwoju (LSR)?</vt:lpstr>
      <vt:lpstr> Analiza SWOT – definicja  </vt:lpstr>
      <vt:lpstr> Analiza SWOT </vt:lpstr>
      <vt:lpstr>  Cele Lokalnej Strategii Rozwoju (LSR)  </vt:lpstr>
      <vt:lpstr>Przygotowanie Lokalnej Strategii Rozwoju (LSR)</vt:lpstr>
      <vt:lpstr>Badanie ankietowe </vt:lpstr>
      <vt:lpstr>Badanie ankietowe </vt:lpstr>
      <vt:lpstr>LGD „Kraina Czterech Kultur”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LOKALNA GRUPA DZIAŁANIA  Kraina Czterech Kultur</dc:title>
  <dc:creator>Magdalena Grasewicz</dc:creator>
  <cp:lastModifiedBy>Magdalena Grasewicz</cp:lastModifiedBy>
  <cp:revision>34</cp:revision>
  <dcterms:created xsi:type="dcterms:W3CDTF">2022-08-31T10:58:54Z</dcterms:created>
  <dcterms:modified xsi:type="dcterms:W3CDTF">2022-09-08T12:30:06Z</dcterms:modified>
</cp:coreProperties>
</file>